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7"/>
  </p:notesMasterIdLst>
  <p:handoutMasterIdLst>
    <p:handoutMasterId r:id="rId18"/>
  </p:handoutMasterIdLst>
  <p:sldIdLst>
    <p:sldId id="261" r:id="rId2"/>
    <p:sldId id="273" r:id="rId3"/>
    <p:sldId id="263" r:id="rId4"/>
    <p:sldId id="264" r:id="rId5"/>
    <p:sldId id="265" r:id="rId6"/>
    <p:sldId id="267" r:id="rId7"/>
    <p:sldId id="268" r:id="rId8"/>
    <p:sldId id="293" r:id="rId9"/>
    <p:sldId id="266" r:id="rId10"/>
    <p:sldId id="281" r:id="rId11"/>
    <p:sldId id="294" r:id="rId12"/>
    <p:sldId id="295" r:id="rId13"/>
    <p:sldId id="296" r:id="rId14"/>
    <p:sldId id="297" r:id="rId15"/>
    <p:sldId id="262" r:id="rId16"/>
  </p:sldIdLst>
  <p:sldSz cx="9144000" cy="5143500" type="screen16x9"/>
  <p:notesSz cx="6858000" cy="9144000"/>
  <p:defaultTextStyle>
    <a:defPPr>
      <a:defRPr lang="en-A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0" autoAdjust="0"/>
    <p:restoredTop sz="94645" autoAdjust="0"/>
  </p:normalViewPr>
  <p:slideViewPr>
    <p:cSldViewPr>
      <p:cViewPr varScale="1">
        <p:scale>
          <a:sx n="59" d="100"/>
          <a:sy n="59" d="100"/>
        </p:scale>
        <p:origin x="840" y="6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48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A8EBF3-99FA-45CB-BBE8-F74341C4D5CD}" type="doc">
      <dgm:prSet loTypeId="urn:microsoft.com/office/officeart/2005/8/layout/hList7" loCatId="picture" qsTypeId="urn:microsoft.com/office/officeart/2005/8/quickstyle/simple5" qsCatId="simple" csTypeId="urn:microsoft.com/office/officeart/2005/8/colors/accent2_2" csCatId="accent2" phldr="1"/>
      <dgm:spPr/>
    </dgm:pt>
    <dgm:pt modelId="{CBBC096A-25AF-4980-A7A8-110D867C5A90}">
      <dgm:prSet phldrT="[Text]"/>
      <dgm:spPr/>
      <dgm:t>
        <a:bodyPr/>
        <a:lstStyle/>
        <a:p>
          <a:r>
            <a:rPr lang="en-AU" dirty="0" smtClean="0"/>
            <a:t>Orders placed in bulk quantities are picked and despatched in whole cartons </a:t>
          </a:r>
          <a:endParaRPr lang="en-AU" dirty="0"/>
        </a:p>
      </dgm:t>
    </dgm:pt>
    <dgm:pt modelId="{17D349F6-905B-4EB4-B960-C53F8AB08022}" type="parTrans" cxnId="{FEEE2477-62E1-441D-86A3-8F64DA1F6D54}">
      <dgm:prSet/>
      <dgm:spPr/>
      <dgm:t>
        <a:bodyPr/>
        <a:lstStyle/>
        <a:p>
          <a:endParaRPr lang="en-AU"/>
        </a:p>
      </dgm:t>
    </dgm:pt>
    <dgm:pt modelId="{2699A0AB-F837-4FC1-8702-E31BD0339F68}" type="sibTrans" cxnId="{FEEE2477-62E1-441D-86A3-8F64DA1F6D54}">
      <dgm:prSet/>
      <dgm:spPr/>
      <dgm:t>
        <a:bodyPr/>
        <a:lstStyle/>
        <a:p>
          <a:endParaRPr lang="en-AU"/>
        </a:p>
      </dgm:t>
    </dgm:pt>
    <dgm:pt modelId="{96C857A0-DE18-471A-8141-D65FCB7FE027}">
      <dgm:prSet phldrT="[Text]"/>
      <dgm:spPr/>
      <dgm:t>
        <a:bodyPr/>
        <a:lstStyle/>
        <a:p>
          <a:r>
            <a:rPr lang="en-AU" dirty="0" smtClean="0"/>
            <a:t>Once pick is completed,  totes are quality checked including weighed to ensure within tolerance</a:t>
          </a:r>
          <a:endParaRPr lang="en-AU" dirty="0"/>
        </a:p>
      </dgm:t>
    </dgm:pt>
    <dgm:pt modelId="{15E8B7FB-F4DA-43EB-B63C-7D1672516C67}" type="parTrans" cxnId="{5EC285FD-70DE-4D0A-B520-CAAE04BF2C2F}">
      <dgm:prSet/>
      <dgm:spPr/>
      <dgm:t>
        <a:bodyPr/>
        <a:lstStyle/>
        <a:p>
          <a:endParaRPr lang="en-AU"/>
        </a:p>
      </dgm:t>
    </dgm:pt>
    <dgm:pt modelId="{3D9B479B-7BB8-4E43-9C49-F13C870A3A8F}" type="sibTrans" cxnId="{5EC285FD-70DE-4D0A-B520-CAAE04BF2C2F}">
      <dgm:prSet/>
      <dgm:spPr/>
      <dgm:t>
        <a:bodyPr/>
        <a:lstStyle/>
        <a:p>
          <a:endParaRPr lang="en-AU"/>
        </a:p>
      </dgm:t>
    </dgm:pt>
    <dgm:pt modelId="{593B0A3E-574A-4242-A189-81AC87D8E37E}">
      <dgm:prSet phldrT="[Text]"/>
      <dgm:spPr/>
      <dgm:t>
        <a:bodyPr/>
        <a:lstStyle/>
        <a:p>
          <a:r>
            <a:rPr lang="en-AU" dirty="0" smtClean="0"/>
            <a:t>Totes and bulk cartons are consolidated in the despatch area, each delivery run is assigned a specific area</a:t>
          </a:r>
          <a:endParaRPr lang="en-AU" dirty="0"/>
        </a:p>
      </dgm:t>
    </dgm:pt>
    <dgm:pt modelId="{B321770A-B0CB-4871-8448-8722EA976B77}" type="parTrans" cxnId="{52024D85-2CE8-4F88-9EF5-0C3DC6EC74A9}">
      <dgm:prSet/>
      <dgm:spPr/>
      <dgm:t>
        <a:bodyPr/>
        <a:lstStyle/>
        <a:p>
          <a:endParaRPr lang="en-AU"/>
        </a:p>
      </dgm:t>
    </dgm:pt>
    <dgm:pt modelId="{04D37586-F608-4130-9300-47345E260185}" type="sibTrans" cxnId="{52024D85-2CE8-4F88-9EF5-0C3DC6EC74A9}">
      <dgm:prSet/>
      <dgm:spPr/>
      <dgm:t>
        <a:bodyPr/>
        <a:lstStyle/>
        <a:p>
          <a:endParaRPr lang="en-AU"/>
        </a:p>
      </dgm:t>
    </dgm:pt>
    <dgm:pt modelId="{97EEAFD2-A7DA-43F0-9591-A781E362304E}">
      <dgm:prSet phldrT="[Text]"/>
      <dgm:spPr/>
      <dgm:t>
        <a:bodyPr/>
        <a:lstStyle/>
        <a:p>
          <a:r>
            <a:rPr lang="en-AU" dirty="0" smtClean="0"/>
            <a:t>Orders placed in smaller quantities are separately picked into cardboard totes</a:t>
          </a:r>
          <a:endParaRPr lang="en-AU" dirty="0"/>
        </a:p>
      </dgm:t>
    </dgm:pt>
    <dgm:pt modelId="{AFB190F3-52AA-4D9E-8F3D-8E1410ADD421}" type="parTrans" cxnId="{3C63EFBE-9C31-42AF-A4DC-7E9A5A51111E}">
      <dgm:prSet/>
      <dgm:spPr/>
      <dgm:t>
        <a:bodyPr/>
        <a:lstStyle/>
        <a:p>
          <a:endParaRPr lang="en-AU"/>
        </a:p>
      </dgm:t>
    </dgm:pt>
    <dgm:pt modelId="{FF9A31B9-629F-4DC1-A3C3-BD9858464F14}" type="sibTrans" cxnId="{3C63EFBE-9C31-42AF-A4DC-7E9A5A51111E}">
      <dgm:prSet/>
      <dgm:spPr/>
      <dgm:t>
        <a:bodyPr/>
        <a:lstStyle/>
        <a:p>
          <a:endParaRPr lang="en-AU"/>
        </a:p>
      </dgm:t>
    </dgm:pt>
    <dgm:pt modelId="{825B1797-66CE-4098-B152-306F1076BA37}">
      <dgm:prSet phldrT="[Text]"/>
      <dgm:spPr/>
      <dgm:t>
        <a:bodyPr/>
        <a:lstStyle/>
        <a:p>
          <a:r>
            <a:rPr lang="en-AU" dirty="0" smtClean="0"/>
            <a:t>Sterile items are separately bagged into each tote</a:t>
          </a:r>
          <a:endParaRPr lang="en-AU" dirty="0"/>
        </a:p>
      </dgm:t>
    </dgm:pt>
    <dgm:pt modelId="{A09B2242-3B3F-4C38-A5D9-E9F9932BF507}" type="parTrans" cxnId="{C4489058-A750-46CC-A9A3-E75FB8AC01E9}">
      <dgm:prSet/>
      <dgm:spPr/>
      <dgm:t>
        <a:bodyPr/>
        <a:lstStyle/>
        <a:p>
          <a:endParaRPr lang="en-AU"/>
        </a:p>
      </dgm:t>
    </dgm:pt>
    <dgm:pt modelId="{7F46B31B-A7D6-46E3-A6E1-6FA34FC1D242}" type="sibTrans" cxnId="{C4489058-A750-46CC-A9A3-E75FB8AC01E9}">
      <dgm:prSet/>
      <dgm:spPr/>
      <dgm:t>
        <a:bodyPr/>
        <a:lstStyle/>
        <a:p>
          <a:endParaRPr lang="en-AU"/>
        </a:p>
      </dgm:t>
    </dgm:pt>
    <dgm:pt modelId="{EE3EBC51-F9A7-4773-B68B-997BBC4FB10C}">
      <dgm:prSet phldrT="[Text]"/>
      <dgm:spPr/>
      <dgm:t>
        <a:bodyPr/>
        <a:lstStyle/>
        <a:p>
          <a:r>
            <a:rPr lang="en-AU" dirty="0" smtClean="0"/>
            <a:t>Deliveries are quality checked after assembly is completed before being loaded for transport</a:t>
          </a:r>
          <a:endParaRPr lang="en-AU" dirty="0"/>
        </a:p>
      </dgm:t>
    </dgm:pt>
    <dgm:pt modelId="{B3BBD675-DAB7-4E4F-B5D6-19AF9453A5F8}" type="parTrans" cxnId="{01C2CC3B-5184-41E7-9461-E2FBB84A6C76}">
      <dgm:prSet/>
      <dgm:spPr/>
      <dgm:t>
        <a:bodyPr/>
        <a:lstStyle/>
        <a:p>
          <a:endParaRPr lang="en-AU"/>
        </a:p>
      </dgm:t>
    </dgm:pt>
    <dgm:pt modelId="{ACEA3F14-F131-4B08-984A-34747067D1D8}" type="sibTrans" cxnId="{01C2CC3B-5184-41E7-9461-E2FBB84A6C76}">
      <dgm:prSet/>
      <dgm:spPr/>
      <dgm:t>
        <a:bodyPr/>
        <a:lstStyle/>
        <a:p>
          <a:endParaRPr lang="en-AU"/>
        </a:p>
      </dgm:t>
    </dgm:pt>
    <dgm:pt modelId="{D7D3E7FF-1F45-453C-A7E3-79F083F033A2}" type="pres">
      <dgm:prSet presAssocID="{4EA8EBF3-99FA-45CB-BBE8-F74341C4D5CD}" presName="Name0" presStyleCnt="0">
        <dgm:presLayoutVars>
          <dgm:dir/>
          <dgm:resizeHandles val="exact"/>
        </dgm:presLayoutVars>
      </dgm:prSet>
      <dgm:spPr/>
    </dgm:pt>
    <dgm:pt modelId="{D0D0F40F-7E8D-45E2-92B6-AAB13C99A22C}" type="pres">
      <dgm:prSet presAssocID="{4EA8EBF3-99FA-45CB-BBE8-F74341C4D5CD}" presName="fgShape" presStyleLbl="fgShp" presStyleIdx="0" presStyleCnt="1"/>
      <dgm:spPr>
        <a:prstGeom prst="rightArrow">
          <a:avLst/>
        </a:prstGeom>
      </dgm:spPr>
    </dgm:pt>
    <dgm:pt modelId="{B7E4312B-6D55-484D-B534-DA94534F46E5}" type="pres">
      <dgm:prSet presAssocID="{4EA8EBF3-99FA-45CB-BBE8-F74341C4D5CD}" presName="linComp" presStyleCnt="0"/>
      <dgm:spPr/>
    </dgm:pt>
    <dgm:pt modelId="{6381ACAF-6D78-4611-B769-0E138452D2DD}" type="pres">
      <dgm:prSet presAssocID="{CBBC096A-25AF-4980-A7A8-110D867C5A90}" presName="compNode" presStyleCnt="0"/>
      <dgm:spPr/>
    </dgm:pt>
    <dgm:pt modelId="{BC473DC0-33CE-4FF9-8BDD-1CF577E24767}" type="pres">
      <dgm:prSet presAssocID="{CBBC096A-25AF-4980-A7A8-110D867C5A90}" presName="bkgdShape" presStyleLbl="node1" presStyleIdx="0" presStyleCnt="6" custLinFactNeighborX="-8" custLinFactNeighborY="282"/>
      <dgm:spPr/>
      <dgm:t>
        <a:bodyPr/>
        <a:lstStyle/>
        <a:p>
          <a:endParaRPr lang="en-AU"/>
        </a:p>
      </dgm:t>
    </dgm:pt>
    <dgm:pt modelId="{8217B2BD-F599-416F-8CE2-00F89EE20799}" type="pres">
      <dgm:prSet presAssocID="{CBBC096A-25AF-4980-A7A8-110D867C5A90}" presName="nodeTx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DF856B66-84E7-4495-9155-C29ED105D8B5}" type="pres">
      <dgm:prSet presAssocID="{CBBC096A-25AF-4980-A7A8-110D867C5A90}" presName="invisiNode" presStyleLbl="node1" presStyleIdx="0" presStyleCnt="6"/>
      <dgm:spPr/>
    </dgm:pt>
    <dgm:pt modelId="{EB35B953-64C6-4499-8CCC-5B111FBA6DA2}" type="pres">
      <dgm:prSet presAssocID="{CBBC096A-25AF-4980-A7A8-110D867C5A90}" presName="imagNode" presStyleLbl="fgImgPlace1" presStyleIdx="0" presStyleCnt="6" custAng="5400000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</dgm:pt>
    <dgm:pt modelId="{20A64413-EA55-4FA7-858E-4F49A1609CAB}" type="pres">
      <dgm:prSet presAssocID="{2699A0AB-F837-4FC1-8702-E31BD0339F68}" presName="sibTrans" presStyleLbl="sibTrans2D1" presStyleIdx="0" presStyleCnt="0"/>
      <dgm:spPr/>
      <dgm:t>
        <a:bodyPr/>
        <a:lstStyle/>
        <a:p>
          <a:endParaRPr lang="en-AU"/>
        </a:p>
      </dgm:t>
    </dgm:pt>
    <dgm:pt modelId="{7882967E-5F1F-435A-BAF5-28FFA26A361F}" type="pres">
      <dgm:prSet presAssocID="{97EEAFD2-A7DA-43F0-9591-A781E362304E}" presName="compNode" presStyleCnt="0"/>
      <dgm:spPr/>
    </dgm:pt>
    <dgm:pt modelId="{6918ED7E-2DA5-48A4-999C-5433232260D6}" type="pres">
      <dgm:prSet presAssocID="{97EEAFD2-A7DA-43F0-9591-A781E362304E}" presName="bkgdShape" presStyleLbl="node1" presStyleIdx="1" presStyleCnt="6" custLinFactNeighborX="-64" custLinFactNeighborY="-711"/>
      <dgm:spPr/>
      <dgm:t>
        <a:bodyPr/>
        <a:lstStyle/>
        <a:p>
          <a:endParaRPr lang="en-AU"/>
        </a:p>
      </dgm:t>
    </dgm:pt>
    <dgm:pt modelId="{35D4EE40-9EF1-42CB-8FF9-203880A4D952}" type="pres">
      <dgm:prSet presAssocID="{97EEAFD2-A7DA-43F0-9591-A781E362304E}" presName="nodeTx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458001C-86BF-4351-A006-63E472F6E95A}" type="pres">
      <dgm:prSet presAssocID="{97EEAFD2-A7DA-43F0-9591-A781E362304E}" presName="invisiNode" presStyleLbl="node1" presStyleIdx="1" presStyleCnt="6"/>
      <dgm:spPr/>
    </dgm:pt>
    <dgm:pt modelId="{F22959B6-4E4E-4582-B4F6-1CB18A748631}" type="pres">
      <dgm:prSet presAssocID="{97EEAFD2-A7DA-43F0-9591-A781E362304E}" presName="imagNode" presStyleLbl="fgImgPlace1" presStyleIdx="1" presStyleCnt="6" custAng="5400000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</dgm:pt>
    <dgm:pt modelId="{45141C7B-318A-4DEE-BEE6-4A9A260E30A9}" type="pres">
      <dgm:prSet presAssocID="{FF9A31B9-629F-4DC1-A3C3-BD9858464F14}" presName="sibTrans" presStyleLbl="sibTrans2D1" presStyleIdx="0" presStyleCnt="0"/>
      <dgm:spPr/>
      <dgm:t>
        <a:bodyPr/>
        <a:lstStyle/>
        <a:p>
          <a:endParaRPr lang="en-AU"/>
        </a:p>
      </dgm:t>
    </dgm:pt>
    <dgm:pt modelId="{0AADB477-385C-4FDC-BAC8-0E228F91CBC8}" type="pres">
      <dgm:prSet presAssocID="{825B1797-66CE-4098-B152-306F1076BA37}" presName="compNode" presStyleCnt="0"/>
      <dgm:spPr/>
    </dgm:pt>
    <dgm:pt modelId="{EFEAE8AA-48D9-487D-BEC8-8A30E90380DF}" type="pres">
      <dgm:prSet presAssocID="{825B1797-66CE-4098-B152-306F1076BA37}" presName="bkgdShape" presStyleLbl="node1" presStyleIdx="2" presStyleCnt="6" custLinFactNeighborX="-64" custLinFactNeighborY="-711"/>
      <dgm:spPr/>
      <dgm:t>
        <a:bodyPr/>
        <a:lstStyle/>
        <a:p>
          <a:endParaRPr lang="en-AU"/>
        </a:p>
      </dgm:t>
    </dgm:pt>
    <dgm:pt modelId="{2717AD34-718C-4AE8-8490-00722A1A770C}" type="pres">
      <dgm:prSet presAssocID="{825B1797-66CE-4098-B152-306F1076BA37}" presName="nodeTx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AF3192A8-5A2A-442D-9A80-E0FEDC2B97E4}" type="pres">
      <dgm:prSet presAssocID="{825B1797-66CE-4098-B152-306F1076BA37}" presName="invisiNode" presStyleLbl="node1" presStyleIdx="2" presStyleCnt="6"/>
      <dgm:spPr/>
    </dgm:pt>
    <dgm:pt modelId="{5E06DC9C-4516-4649-8EC6-7EE98A0DDFB0}" type="pres">
      <dgm:prSet presAssocID="{825B1797-66CE-4098-B152-306F1076BA37}" presName="imagNode" presStyleLbl="fgImgPlace1" presStyleIdx="2" presStyleCnt="6" custAng="5244716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</dgm:pt>
    <dgm:pt modelId="{2F9F78FA-07C8-4049-BFCA-769BCE9A31BA}" type="pres">
      <dgm:prSet presAssocID="{7F46B31B-A7D6-46E3-A6E1-6FA34FC1D242}" presName="sibTrans" presStyleLbl="sibTrans2D1" presStyleIdx="0" presStyleCnt="0"/>
      <dgm:spPr/>
      <dgm:t>
        <a:bodyPr/>
        <a:lstStyle/>
        <a:p>
          <a:endParaRPr lang="en-AU"/>
        </a:p>
      </dgm:t>
    </dgm:pt>
    <dgm:pt modelId="{D46406C4-E9A7-4AA2-A4A2-DD2C58E95E17}" type="pres">
      <dgm:prSet presAssocID="{96C857A0-DE18-471A-8141-D65FCB7FE027}" presName="compNode" presStyleCnt="0"/>
      <dgm:spPr/>
    </dgm:pt>
    <dgm:pt modelId="{512054DC-5E03-4769-AE00-2A941D36B981}" type="pres">
      <dgm:prSet presAssocID="{96C857A0-DE18-471A-8141-D65FCB7FE027}" presName="bkgdShape" presStyleLbl="node1" presStyleIdx="3" presStyleCnt="6"/>
      <dgm:spPr/>
      <dgm:t>
        <a:bodyPr/>
        <a:lstStyle/>
        <a:p>
          <a:endParaRPr lang="en-AU"/>
        </a:p>
      </dgm:t>
    </dgm:pt>
    <dgm:pt modelId="{D524E009-94B7-4DDF-ACF2-0ADD22B2CFD3}" type="pres">
      <dgm:prSet presAssocID="{96C857A0-DE18-471A-8141-D65FCB7FE027}" presName="nodeTx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85F155AE-63AC-4A94-9029-CCC5A9BBF559}" type="pres">
      <dgm:prSet presAssocID="{96C857A0-DE18-471A-8141-D65FCB7FE027}" presName="invisiNode" presStyleLbl="node1" presStyleIdx="3" presStyleCnt="6"/>
      <dgm:spPr/>
    </dgm:pt>
    <dgm:pt modelId="{84643E47-698B-4A3F-BADA-A5E42E9B2A4D}" type="pres">
      <dgm:prSet presAssocID="{96C857A0-DE18-471A-8141-D65FCB7FE027}" presName="imagNode" presStyleLbl="fgImgPlace1" presStyleIdx="3" presStyleCnt="6" custAng="5400000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en-AU"/>
        </a:p>
      </dgm:t>
    </dgm:pt>
    <dgm:pt modelId="{985E8F5F-BE94-4983-B042-788F5DD55D6F}" type="pres">
      <dgm:prSet presAssocID="{3D9B479B-7BB8-4E43-9C49-F13C870A3A8F}" presName="sibTrans" presStyleLbl="sibTrans2D1" presStyleIdx="0" presStyleCnt="0"/>
      <dgm:spPr/>
      <dgm:t>
        <a:bodyPr/>
        <a:lstStyle/>
        <a:p>
          <a:endParaRPr lang="en-AU"/>
        </a:p>
      </dgm:t>
    </dgm:pt>
    <dgm:pt modelId="{1BDDFC8D-67C7-4AF2-843C-557745E368AC}" type="pres">
      <dgm:prSet presAssocID="{593B0A3E-574A-4242-A189-81AC87D8E37E}" presName="compNode" presStyleCnt="0"/>
      <dgm:spPr/>
    </dgm:pt>
    <dgm:pt modelId="{06E9B4BB-41D7-489B-B1DD-0AA1FD07F238}" type="pres">
      <dgm:prSet presAssocID="{593B0A3E-574A-4242-A189-81AC87D8E37E}" presName="bkgdShape" presStyleLbl="node1" presStyleIdx="4" presStyleCnt="6"/>
      <dgm:spPr/>
      <dgm:t>
        <a:bodyPr/>
        <a:lstStyle/>
        <a:p>
          <a:endParaRPr lang="en-AU"/>
        </a:p>
      </dgm:t>
    </dgm:pt>
    <dgm:pt modelId="{CBB6668D-DA5D-48D2-95F2-CB7CC114CB2D}" type="pres">
      <dgm:prSet presAssocID="{593B0A3E-574A-4242-A189-81AC87D8E37E}" presName="nodeTx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45E586A5-A518-4CAE-932B-B216433096B7}" type="pres">
      <dgm:prSet presAssocID="{593B0A3E-574A-4242-A189-81AC87D8E37E}" presName="invisiNode" presStyleLbl="node1" presStyleIdx="4" presStyleCnt="6"/>
      <dgm:spPr/>
    </dgm:pt>
    <dgm:pt modelId="{7CB5FAA8-D73B-44D3-8CAA-41B1BF5D91D9}" type="pres">
      <dgm:prSet presAssocID="{593B0A3E-574A-4242-A189-81AC87D8E37E}" presName="imagNode" presStyleLbl="fgImgPlace1" presStyleIdx="4" presStyleCnt="6" custAng="5400000" custScaleY="100201" custLinFactNeighborX="-2325" custLinFactNeighborY="238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en-AU"/>
        </a:p>
      </dgm:t>
    </dgm:pt>
    <dgm:pt modelId="{B9014532-C699-4C32-A7BA-B79CF3A54F4A}" type="pres">
      <dgm:prSet presAssocID="{04D37586-F608-4130-9300-47345E260185}" presName="sibTrans" presStyleLbl="sibTrans2D1" presStyleIdx="0" presStyleCnt="0"/>
      <dgm:spPr/>
      <dgm:t>
        <a:bodyPr/>
        <a:lstStyle/>
        <a:p>
          <a:endParaRPr lang="en-AU"/>
        </a:p>
      </dgm:t>
    </dgm:pt>
    <dgm:pt modelId="{01C7D942-1573-442C-8C94-7CB495F1EB5F}" type="pres">
      <dgm:prSet presAssocID="{EE3EBC51-F9A7-4773-B68B-997BBC4FB10C}" presName="compNode" presStyleCnt="0"/>
      <dgm:spPr/>
    </dgm:pt>
    <dgm:pt modelId="{DD10D793-703F-4019-88B3-00E44EFA028F}" type="pres">
      <dgm:prSet presAssocID="{EE3EBC51-F9A7-4773-B68B-997BBC4FB10C}" presName="bkgdShape" presStyleLbl="node1" presStyleIdx="5" presStyleCnt="6"/>
      <dgm:spPr/>
      <dgm:t>
        <a:bodyPr/>
        <a:lstStyle/>
        <a:p>
          <a:endParaRPr lang="en-AU"/>
        </a:p>
      </dgm:t>
    </dgm:pt>
    <dgm:pt modelId="{0C2B69A2-8AD8-4C97-A642-8379EA364537}" type="pres">
      <dgm:prSet presAssocID="{EE3EBC51-F9A7-4773-B68B-997BBC4FB10C}" presName="nodeTx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07082D5-CE38-4426-9C1A-0839443FB978}" type="pres">
      <dgm:prSet presAssocID="{EE3EBC51-F9A7-4773-B68B-997BBC4FB10C}" presName="invisiNode" presStyleLbl="node1" presStyleIdx="5" presStyleCnt="6"/>
      <dgm:spPr/>
    </dgm:pt>
    <dgm:pt modelId="{92E8941C-07EA-4583-A454-FC08CA3BC25F}" type="pres">
      <dgm:prSet presAssocID="{EE3EBC51-F9A7-4773-B68B-997BBC4FB10C}" presName="imagNode" presStyleLbl="fgImgPlace1" presStyleIdx="5" presStyleCnt="6" custScaleX="106559" custScaleY="89189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2000" b="-12000"/>
          </a:stretch>
        </a:blipFill>
      </dgm:spPr>
    </dgm:pt>
  </dgm:ptLst>
  <dgm:cxnLst>
    <dgm:cxn modelId="{C4489058-A750-46CC-A9A3-E75FB8AC01E9}" srcId="{4EA8EBF3-99FA-45CB-BBE8-F74341C4D5CD}" destId="{825B1797-66CE-4098-B152-306F1076BA37}" srcOrd="2" destOrd="0" parTransId="{A09B2242-3B3F-4C38-A5D9-E9F9932BF507}" sibTransId="{7F46B31B-A7D6-46E3-A6E1-6FA34FC1D242}"/>
    <dgm:cxn modelId="{2E1F5066-2D61-421B-97B3-5D1BC4F0C8E5}" type="presOf" srcId="{2699A0AB-F837-4FC1-8702-E31BD0339F68}" destId="{20A64413-EA55-4FA7-858E-4F49A1609CAB}" srcOrd="0" destOrd="0" presId="urn:microsoft.com/office/officeart/2005/8/layout/hList7"/>
    <dgm:cxn modelId="{5EC285FD-70DE-4D0A-B520-CAAE04BF2C2F}" srcId="{4EA8EBF3-99FA-45CB-BBE8-F74341C4D5CD}" destId="{96C857A0-DE18-471A-8141-D65FCB7FE027}" srcOrd="3" destOrd="0" parTransId="{15E8B7FB-F4DA-43EB-B63C-7D1672516C67}" sibTransId="{3D9B479B-7BB8-4E43-9C49-F13C870A3A8F}"/>
    <dgm:cxn modelId="{3A2CAB0A-B52B-4A5B-91F2-348CBCFC5182}" type="presOf" srcId="{3D9B479B-7BB8-4E43-9C49-F13C870A3A8F}" destId="{985E8F5F-BE94-4983-B042-788F5DD55D6F}" srcOrd="0" destOrd="0" presId="urn:microsoft.com/office/officeart/2005/8/layout/hList7"/>
    <dgm:cxn modelId="{B0B73250-1F5F-405E-BE84-8CB708347177}" type="presOf" srcId="{97EEAFD2-A7DA-43F0-9591-A781E362304E}" destId="{35D4EE40-9EF1-42CB-8FF9-203880A4D952}" srcOrd="1" destOrd="0" presId="urn:microsoft.com/office/officeart/2005/8/layout/hList7"/>
    <dgm:cxn modelId="{620D9AA1-D53D-4392-9292-93D1EF4E9CD5}" type="presOf" srcId="{96C857A0-DE18-471A-8141-D65FCB7FE027}" destId="{D524E009-94B7-4DDF-ACF2-0ADD22B2CFD3}" srcOrd="1" destOrd="0" presId="urn:microsoft.com/office/officeart/2005/8/layout/hList7"/>
    <dgm:cxn modelId="{01C2CC3B-5184-41E7-9461-E2FBB84A6C76}" srcId="{4EA8EBF3-99FA-45CB-BBE8-F74341C4D5CD}" destId="{EE3EBC51-F9A7-4773-B68B-997BBC4FB10C}" srcOrd="5" destOrd="0" parTransId="{B3BBD675-DAB7-4E4F-B5D6-19AF9453A5F8}" sibTransId="{ACEA3F14-F131-4B08-984A-34747067D1D8}"/>
    <dgm:cxn modelId="{175AA1B5-8F5B-40A0-8762-3CF450818919}" type="presOf" srcId="{593B0A3E-574A-4242-A189-81AC87D8E37E}" destId="{06E9B4BB-41D7-489B-B1DD-0AA1FD07F238}" srcOrd="0" destOrd="0" presId="urn:microsoft.com/office/officeart/2005/8/layout/hList7"/>
    <dgm:cxn modelId="{EBC4B0ED-F3B8-42AA-AF37-2EF75C9EBE71}" type="presOf" srcId="{825B1797-66CE-4098-B152-306F1076BA37}" destId="{2717AD34-718C-4AE8-8490-00722A1A770C}" srcOrd="1" destOrd="0" presId="urn:microsoft.com/office/officeart/2005/8/layout/hList7"/>
    <dgm:cxn modelId="{DA9ECABE-5036-4967-BC22-D2BEAF0C6CB0}" type="presOf" srcId="{FF9A31B9-629F-4DC1-A3C3-BD9858464F14}" destId="{45141C7B-318A-4DEE-BEE6-4A9A260E30A9}" srcOrd="0" destOrd="0" presId="urn:microsoft.com/office/officeart/2005/8/layout/hList7"/>
    <dgm:cxn modelId="{D95EBE2D-B658-44D1-92CE-2C45B82A357B}" type="presOf" srcId="{7F46B31B-A7D6-46E3-A6E1-6FA34FC1D242}" destId="{2F9F78FA-07C8-4049-BFCA-769BCE9A31BA}" srcOrd="0" destOrd="0" presId="urn:microsoft.com/office/officeart/2005/8/layout/hList7"/>
    <dgm:cxn modelId="{481F66EB-73F6-4A35-9413-CECF8DC6B197}" type="presOf" srcId="{EE3EBC51-F9A7-4773-B68B-997BBC4FB10C}" destId="{0C2B69A2-8AD8-4C97-A642-8379EA364537}" srcOrd="1" destOrd="0" presId="urn:microsoft.com/office/officeart/2005/8/layout/hList7"/>
    <dgm:cxn modelId="{F7548794-CF83-4AEB-A0FC-6C28BE7D6A70}" type="presOf" srcId="{4EA8EBF3-99FA-45CB-BBE8-F74341C4D5CD}" destId="{D7D3E7FF-1F45-453C-A7E3-79F083F033A2}" srcOrd="0" destOrd="0" presId="urn:microsoft.com/office/officeart/2005/8/layout/hList7"/>
    <dgm:cxn modelId="{DC6AB39D-F182-44E2-A138-D0E038A83D01}" type="presOf" srcId="{97EEAFD2-A7DA-43F0-9591-A781E362304E}" destId="{6918ED7E-2DA5-48A4-999C-5433232260D6}" srcOrd="0" destOrd="0" presId="urn:microsoft.com/office/officeart/2005/8/layout/hList7"/>
    <dgm:cxn modelId="{BC379E21-DABA-4186-B96F-2334C7766273}" type="presOf" srcId="{96C857A0-DE18-471A-8141-D65FCB7FE027}" destId="{512054DC-5E03-4769-AE00-2A941D36B981}" srcOrd="0" destOrd="0" presId="urn:microsoft.com/office/officeart/2005/8/layout/hList7"/>
    <dgm:cxn modelId="{E6A092E9-89AA-4356-A5A8-EF98A6CDB887}" type="presOf" srcId="{825B1797-66CE-4098-B152-306F1076BA37}" destId="{EFEAE8AA-48D9-487D-BEC8-8A30E90380DF}" srcOrd="0" destOrd="0" presId="urn:microsoft.com/office/officeart/2005/8/layout/hList7"/>
    <dgm:cxn modelId="{619AAE55-D4BA-44D6-89EA-41DB4646932A}" type="presOf" srcId="{CBBC096A-25AF-4980-A7A8-110D867C5A90}" destId="{8217B2BD-F599-416F-8CE2-00F89EE20799}" srcOrd="1" destOrd="0" presId="urn:microsoft.com/office/officeart/2005/8/layout/hList7"/>
    <dgm:cxn modelId="{4AE46A69-3010-4C4A-83D3-CD15E81BB644}" type="presOf" srcId="{EE3EBC51-F9A7-4773-B68B-997BBC4FB10C}" destId="{DD10D793-703F-4019-88B3-00E44EFA028F}" srcOrd="0" destOrd="0" presId="urn:microsoft.com/office/officeart/2005/8/layout/hList7"/>
    <dgm:cxn modelId="{B23F68B2-CF7B-4620-BEE3-04E2D0042E03}" type="presOf" srcId="{593B0A3E-574A-4242-A189-81AC87D8E37E}" destId="{CBB6668D-DA5D-48D2-95F2-CB7CC114CB2D}" srcOrd="1" destOrd="0" presId="urn:microsoft.com/office/officeart/2005/8/layout/hList7"/>
    <dgm:cxn modelId="{9EDAA679-E46C-42DF-BC88-A134D3DF9322}" type="presOf" srcId="{04D37586-F608-4130-9300-47345E260185}" destId="{B9014532-C699-4C32-A7BA-B79CF3A54F4A}" srcOrd="0" destOrd="0" presId="urn:microsoft.com/office/officeart/2005/8/layout/hList7"/>
    <dgm:cxn modelId="{3C63EFBE-9C31-42AF-A4DC-7E9A5A51111E}" srcId="{4EA8EBF3-99FA-45CB-BBE8-F74341C4D5CD}" destId="{97EEAFD2-A7DA-43F0-9591-A781E362304E}" srcOrd="1" destOrd="0" parTransId="{AFB190F3-52AA-4D9E-8F3D-8E1410ADD421}" sibTransId="{FF9A31B9-629F-4DC1-A3C3-BD9858464F14}"/>
    <dgm:cxn modelId="{73C38C68-E041-438E-ADB4-66A8E2CD9322}" type="presOf" srcId="{CBBC096A-25AF-4980-A7A8-110D867C5A90}" destId="{BC473DC0-33CE-4FF9-8BDD-1CF577E24767}" srcOrd="0" destOrd="0" presId="urn:microsoft.com/office/officeart/2005/8/layout/hList7"/>
    <dgm:cxn modelId="{FEEE2477-62E1-441D-86A3-8F64DA1F6D54}" srcId="{4EA8EBF3-99FA-45CB-BBE8-F74341C4D5CD}" destId="{CBBC096A-25AF-4980-A7A8-110D867C5A90}" srcOrd="0" destOrd="0" parTransId="{17D349F6-905B-4EB4-B960-C53F8AB08022}" sibTransId="{2699A0AB-F837-4FC1-8702-E31BD0339F68}"/>
    <dgm:cxn modelId="{52024D85-2CE8-4F88-9EF5-0C3DC6EC74A9}" srcId="{4EA8EBF3-99FA-45CB-BBE8-F74341C4D5CD}" destId="{593B0A3E-574A-4242-A189-81AC87D8E37E}" srcOrd="4" destOrd="0" parTransId="{B321770A-B0CB-4871-8448-8722EA976B77}" sibTransId="{04D37586-F608-4130-9300-47345E260185}"/>
    <dgm:cxn modelId="{3CA712BB-B74E-470C-9C97-F0A5C13766A6}" type="presParOf" srcId="{D7D3E7FF-1F45-453C-A7E3-79F083F033A2}" destId="{D0D0F40F-7E8D-45E2-92B6-AAB13C99A22C}" srcOrd="0" destOrd="0" presId="urn:microsoft.com/office/officeart/2005/8/layout/hList7"/>
    <dgm:cxn modelId="{B2ED7734-AF8A-4AAA-B24E-9FB2EE910A75}" type="presParOf" srcId="{D7D3E7FF-1F45-453C-A7E3-79F083F033A2}" destId="{B7E4312B-6D55-484D-B534-DA94534F46E5}" srcOrd="1" destOrd="0" presId="urn:microsoft.com/office/officeart/2005/8/layout/hList7"/>
    <dgm:cxn modelId="{EC56C093-87A0-4AA5-AB08-14D2158207F0}" type="presParOf" srcId="{B7E4312B-6D55-484D-B534-DA94534F46E5}" destId="{6381ACAF-6D78-4611-B769-0E138452D2DD}" srcOrd="0" destOrd="0" presId="urn:microsoft.com/office/officeart/2005/8/layout/hList7"/>
    <dgm:cxn modelId="{AAEC0D05-2E1E-4227-814F-01E759E72E65}" type="presParOf" srcId="{6381ACAF-6D78-4611-B769-0E138452D2DD}" destId="{BC473DC0-33CE-4FF9-8BDD-1CF577E24767}" srcOrd="0" destOrd="0" presId="urn:microsoft.com/office/officeart/2005/8/layout/hList7"/>
    <dgm:cxn modelId="{6C135F5E-8CA4-49C4-9A59-FC2F02B53EAA}" type="presParOf" srcId="{6381ACAF-6D78-4611-B769-0E138452D2DD}" destId="{8217B2BD-F599-416F-8CE2-00F89EE20799}" srcOrd="1" destOrd="0" presId="urn:microsoft.com/office/officeart/2005/8/layout/hList7"/>
    <dgm:cxn modelId="{B57DA406-1123-4EC5-BDDD-DB968CF8EC4C}" type="presParOf" srcId="{6381ACAF-6D78-4611-B769-0E138452D2DD}" destId="{DF856B66-84E7-4495-9155-C29ED105D8B5}" srcOrd="2" destOrd="0" presId="urn:microsoft.com/office/officeart/2005/8/layout/hList7"/>
    <dgm:cxn modelId="{DA4FA4FB-B760-4858-9DCE-9D12078A6685}" type="presParOf" srcId="{6381ACAF-6D78-4611-B769-0E138452D2DD}" destId="{EB35B953-64C6-4499-8CCC-5B111FBA6DA2}" srcOrd="3" destOrd="0" presId="urn:microsoft.com/office/officeart/2005/8/layout/hList7"/>
    <dgm:cxn modelId="{029FB705-824A-4C80-964A-47FC869A6D19}" type="presParOf" srcId="{B7E4312B-6D55-484D-B534-DA94534F46E5}" destId="{20A64413-EA55-4FA7-858E-4F49A1609CAB}" srcOrd="1" destOrd="0" presId="urn:microsoft.com/office/officeart/2005/8/layout/hList7"/>
    <dgm:cxn modelId="{DE323733-ADD1-4078-BE8D-1424C6328E6D}" type="presParOf" srcId="{B7E4312B-6D55-484D-B534-DA94534F46E5}" destId="{7882967E-5F1F-435A-BAF5-28FFA26A361F}" srcOrd="2" destOrd="0" presId="urn:microsoft.com/office/officeart/2005/8/layout/hList7"/>
    <dgm:cxn modelId="{C44880C0-6316-4CEC-98A4-0F81C6677842}" type="presParOf" srcId="{7882967E-5F1F-435A-BAF5-28FFA26A361F}" destId="{6918ED7E-2DA5-48A4-999C-5433232260D6}" srcOrd="0" destOrd="0" presId="urn:microsoft.com/office/officeart/2005/8/layout/hList7"/>
    <dgm:cxn modelId="{1A4030C9-4107-414A-A47A-42CEED758001}" type="presParOf" srcId="{7882967E-5F1F-435A-BAF5-28FFA26A361F}" destId="{35D4EE40-9EF1-42CB-8FF9-203880A4D952}" srcOrd="1" destOrd="0" presId="urn:microsoft.com/office/officeart/2005/8/layout/hList7"/>
    <dgm:cxn modelId="{CDB5CA32-70C4-444A-9B18-74AF8D1E4A6F}" type="presParOf" srcId="{7882967E-5F1F-435A-BAF5-28FFA26A361F}" destId="{F458001C-86BF-4351-A006-63E472F6E95A}" srcOrd="2" destOrd="0" presId="urn:microsoft.com/office/officeart/2005/8/layout/hList7"/>
    <dgm:cxn modelId="{BDD1D8E1-AF07-4BCC-9579-08B75D95DB2B}" type="presParOf" srcId="{7882967E-5F1F-435A-BAF5-28FFA26A361F}" destId="{F22959B6-4E4E-4582-B4F6-1CB18A748631}" srcOrd="3" destOrd="0" presId="urn:microsoft.com/office/officeart/2005/8/layout/hList7"/>
    <dgm:cxn modelId="{02BC7733-B80C-43C6-921A-33B4CA820875}" type="presParOf" srcId="{B7E4312B-6D55-484D-B534-DA94534F46E5}" destId="{45141C7B-318A-4DEE-BEE6-4A9A260E30A9}" srcOrd="3" destOrd="0" presId="urn:microsoft.com/office/officeart/2005/8/layout/hList7"/>
    <dgm:cxn modelId="{BD0D117A-4C90-4A1A-97CF-8BEBC8FEA103}" type="presParOf" srcId="{B7E4312B-6D55-484D-B534-DA94534F46E5}" destId="{0AADB477-385C-4FDC-BAC8-0E228F91CBC8}" srcOrd="4" destOrd="0" presId="urn:microsoft.com/office/officeart/2005/8/layout/hList7"/>
    <dgm:cxn modelId="{F06E0826-5CCC-4757-A29A-1C3F97CAD93A}" type="presParOf" srcId="{0AADB477-385C-4FDC-BAC8-0E228F91CBC8}" destId="{EFEAE8AA-48D9-487D-BEC8-8A30E90380DF}" srcOrd="0" destOrd="0" presId="urn:microsoft.com/office/officeart/2005/8/layout/hList7"/>
    <dgm:cxn modelId="{F0E232E9-DAC0-4B0A-9D2D-E76AA2E43D4E}" type="presParOf" srcId="{0AADB477-385C-4FDC-BAC8-0E228F91CBC8}" destId="{2717AD34-718C-4AE8-8490-00722A1A770C}" srcOrd="1" destOrd="0" presId="urn:microsoft.com/office/officeart/2005/8/layout/hList7"/>
    <dgm:cxn modelId="{26495639-B71C-4834-BA12-B696169ECA91}" type="presParOf" srcId="{0AADB477-385C-4FDC-BAC8-0E228F91CBC8}" destId="{AF3192A8-5A2A-442D-9A80-E0FEDC2B97E4}" srcOrd="2" destOrd="0" presId="urn:microsoft.com/office/officeart/2005/8/layout/hList7"/>
    <dgm:cxn modelId="{D5596941-F05B-48CB-93E9-A26A7A24EA8D}" type="presParOf" srcId="{0AADB477-385C-4FDC-BAC8-0E228F91CBC8}" destId="{5E06DC9C-4516-4649-8EC6-7EE98A0DDFB0}" srcOrd="3" destOrd="0" presId="urn:microsoft.com/office/officeart/2005/8/layout/hList7"/>
    <dgm:cxn modelId="{07D7C02C-F384-4271-9B93-FF77C1D2DA2A}" type="presParOf" srcId="{B7E4312B-6D55-484D-B534-DA94534F46E5}" destId="{2F9F78FA-07C8-4049-BFCA-769BCE9A31BA}" srcOrd="5" destOrd="0" presId="urn:microsoft.com/office/officeart/2005/8/layout/hList7"/>
    <dgm:cxn modelId="{75D23BCD-A890-4C25-85DC-01EFA44CE438}" type="presParOf" srcId="{B7E4312B-6D55-484D-B534-DA94534F46E5}" destId="{D46406C4-E9A7-4AA2-A4A2-DD2C58E95E17}" srcOrd="6" destOrd="0" presId="urn:microsoft.com/office/officeart/2005/8/layout/hList7"/>
    <dgm:cxn modelId="{6A820FC7-B0B4-4A67-A53F-BDEE54B0C457}" type="presParOf" srcId="{D46406C4-E9A7-4AA2-A4A2-DD2C58E95E17}" destId="{512054DC-5E03-4769-AE00-2A941D36B981}" srcOrd="0" destOrd="0" presId="urn:microsoft.com/office/officeart/2005/8/layout/hList7"/>
    <dgm:cxn modelId="{6EBF6AAB-E24A-4CC1-B40C-B80EA510E527}" type="presParOf" srcId="{D46406C4-E9A7-4AA2-A4A2-DD2C58E95E17}" destId="{D524E009-94B7-4DDF-ACF2-0ADD22B2CFD3}" srcOrd="1" destOrd="0" presId="urn:microsoft.com/office/officeart/2005/8/layout/hList7"/>
    <dgm:cxn modelId="{FFB9A49A-4817-4A76-B95D-29E23EB6A084}" type="presParOf" srcId="{D46406C4-E9A7-4AA2-A4A2-DD2C58E95E17}" destId="{85F155AE-63AC-4A94-9029-CCC5A9BBF559}" srcOrd="2" destOrd="0" presId="urn:microsoft.com/office/officeart/2005/8/layout/hList7"/>
    <dgm:cxn modelId="{1B00DA4A-5D4A-4C33-A311-D4CF13890F59}" type="presParOf" srcId="{D46406C4-E9A7-4AA2-A4A2-DD2C58E95E17}" destId="{84643E47-698B-4A3F-BADA-A5E42E9B2A4D}" srcOrd="3" destOrd="0" presId="urn:microsoft.com/office/officeart/2005/8/layout/hList7"/>
    <dgm:cxn modelId="{E5222C56-61C3-41DB-BA4D-40925A4C1075}" type="presParOf" srcId="{B7E4312B-6D55-484D-B534-DA94534F46E5}" destId="{985E8F5F-BE94-4983-B042-788F5DD55D6F}" srcOrd="7" destOrd="0" presId="urn:microsoft.com/office/officeart/2005/8/layout/hList7"/>
    <dgm:cxn modelId="{6267DE64-2FE7-433C-BD54-8423F305004D}" type="presParOf" srcId="{B7E4312B-6D55-484D-B534-DA94534F46E5}" destId="{1BDDFC8D-67C7-4AF2-843C-557745E368AC}" srcOrd="8" destOrd="0" presId="urn:microsoft.com/office/officeart/2005/8/layout/hList7"/>
    <dgm:cxn modelId="{B9FB7271-23AE-4E46-90D4-7980A69525A2}" type="presParOf" srcId="{1BDDFC8D-67C7-4AF2-843C-557745E368AC}" destId="{06E9B4BB-41D7-489B-B1DD-0AA1FD07F238}" srcOrd="0" destOrd="0" presId="urn:microsoft.com/office/officeart/2005/8/layout/hList7"/>
    <dgm:cxn modelId="{327694E4-5668-4B3E-99C0-928562C5ABE8}" type="presParOf" srcId="{1BDDFC8D-67C7-4AF2-843C-557745E368AC}" destId="{CBB6668D-DA5D-48D2-95F2-CB7CC114CB2D}" srcOrd="1" destOrd="0" presId="urn:microsoft.com/office/officeart/2005/8/layout/hList7"/>
    <dgm:cxn modelId="{DC9C6ED5-D28E-4022-A3CD-921C49C024C5}" type="presParOf" srcId="{1BDDFC8D-67C7-4AF2-843C-557745E368AC}" destId="{45E586A5-A518-4CAE-932B-B216433096B7}" srcOrd="2" destOrd="0" presId="urn:microsoft.com/office/officeart/2005/8/layout/hList7"/>
    <dgm:cxn modelId="{48FB5FB4-9649-409E-B7C1-3AB99ECAAECF}" type="presParOf" srcId="{1BDDFC8D-67C7-4AF2-843C-557745E368AC}" destId="{7CB5FAA8-D73B-44D3-8CAA-41B1BF5D91D9}" srcOrd="3" destOrd="0" presId="urn:microsoft.com/office/officeart/2005/8/layout/hList7"/>
    <dgm:cxn modelId="{BD72180B-E609-47BD-A672-BCB912E908BD}" type="presParOf" srcId="{B7E4312B-6D55-484D-B534-DA94534F46E5}" destId="{B9014532-C699-4C32-A7BA-B79CF3A54F4A}" srcOrd="9" destOrd="0" presId="urn:microsoft.com/office/officeart/2005/8/layout/hList7"/>
    <dgm:cxn modelId="{4090E677-696D-4009-AA94-D0B13B81270E}" type="presParOf" srcId="{B7E4312B-6D55-484D-B534-DA94534F46E5}" destId="{01C7D942-1573-442C-8C94-7CB495F1EB5F}" srcOrd="10" destOrd="0" presId="urn:microsoft.com/office/officeart/2005/8/layout/hList7"/>
    <dgm:cxn modelId="{6A92191F-CC1F-49F4-9ED5-AEB9B50C8574}" type="presParOf" srcId="{01C7D942-1573-442C-8C94-7CB495F1EB5F}" destId="{DD10D793-703F-4019-88B3-00E44EFA028F}" srcOrd="0" destOrd="0" presId="urn:microsoft.com/office/officeart/2005/8/layout/hList7"/>
    <dgm:cxn modelId="{2C271A64-45E0-4C4B-8562-3F7398483C9C}" type="presParOf" srcId="{01C7D942-1573-442C-8C94-7CB495F1EB5F}" destId="{0C2B69A2-8AD8-4C97-A642-8379EA364537}" srcOrd="1" destOrd="0" presId="urn:microsoft.com/office/officeart/2005/8/layout/hList7"/>
    <dgm:cxn modelId="{2BD40D8F-EAED-4FDB-8D1B-33DA70F221CB}" type="presParOf" srcId="{01C7D942-1573-442C-8C94-7CB495F1EB5F}" destId="{F07082D5-CE38-4426-9C1A-0839443FB978}" srcOrd="2" destOrd="0" presId="urn:microsoft.com/office/officeart/2005/8/layout/hList7"/>
    <dgm:cxn modelId="{C2525283-AAC4-4893-BFE3-CB9C73E4D743}" type="presParOf" srcId="{01C7D942-1573-442C-8C94-7CB495F1EB5F}" destId="{92E8941C-07EA-4583-A454-FC08CA3BC25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371C8C8-8C3D-4470-B6EF-86C3FB71B9FB}" type="slidenum">
              <a:rPr lang="en-AU"/>
              <a:pPr>
                <a:defRPr/>
              </a:pPr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38544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27A37-8BB2-48CA-A6E8-C0900DC07DE5}" type="datetimeFigureOut">
              <a:rPr lang="en-AU" smtClean="0"/>
              <a:t>16/08/2017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8D83BB-D947-4AAF-AD04-076ABCAECBBF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59986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A4C3A-1DE0-47C4-988F-869842005A48}" type="slidenum">
              <a:rPr lang="en-AU" smtClean="0"/>
              <a:t>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89791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A4C3A-1DE0-47C4-988F-869842005A48}" type="slidenum">
              <a:rPr lang="en-AU" smtClean="0"/>
              <a:t>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33571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A4C3A-1DE0-47C4-988F-869842005A48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46105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A4C3A-1DE0-47C4-988F-869842005A48}" type="slidenum">
              <a:rPr lang="en-AU" smtClean="0"/>
              <a:t>9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92657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lue 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971551"/>
            <a:ext cx="7010400" cy="1371599"/>
          </a:xfr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2571750"/>
            <a:ext cx="6934200" cy="131445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AU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54724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title slide mast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047750"/>
            <a:ext cx="7696200" cy="857250"/>
          </a:xfrm>
        </p:spPr>
        <p:txBody>
          <a:bodyPr/>
          <a:lstStyle>
            <a:lvl1pPr algn="ctr">
              <a:defRPr b="1"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2419350"/>
            <a:ext cx="7620000" cy="131445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AU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70159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mast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61950"/>
            <a:ext cx="7924800" cy="857250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52550"/>
            <a:ext cx="7924800" cy="28575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02894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438150"/>
            <a:ext cx="7772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428750"/>
            <a:ext cx="77724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altLang="en-US" smtClean="0"/>
              <a:t>Click to edit Master text styles</a:t>
            </a:r>
          </a:p>
          <a:p>
            <a:pPr lvl="1"/>
            <a:r>
              <a:rPr lang="en-AU" altLang="en-US" smtClean="0"/>
              <a:t>Second level</a:t>
            </a:r>
          </a:p>
          <a:p>
            <a:pPr lvl="2"/>
            <a:r>
              <a:rPr lang="en-AU" altLang="en-US" smtClean="0"/>
              <a:t>Third level</a:t>
            </a:r>
          </a:p>
          <a:p>
            <a:pPr lvl="3"/>
            <a:r>
              <a:rPr lang="en-AU" altLang="en-US" smtClean="0"/>
              <a:t>Fourth level</a:t>
            </a:r>
          </a:p>
          <a:p>
            <a:pPr lvl="4"/>
            <a:r>
              <a:rPr lang="en-AU" altLang="en-US" smtClean="0"/>
              <a:t>Fifth level</a:t>
            </a:r>
          </a:p>
        </p:txBody>
      </p:sp>
      <p:sp>
        <p:nvSpPr>
          <p:cNvPr id="1028" name="TextBox 3"/>
          <p:cNvSpPr txBox="1">
            <a:spLocks noChangeArrowheads="1"/>
          </p:cNvSpPr>
          <p:nvPr userDrawn="1"/>
        </p:nvSpPr>
        <p:spPr bwMode="auto">
          <a:xfrm>
            <a:off x="3810000" y="4778375"/>
            <a:ext cx="152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fld id="{7F13B0B9-75A4-4695-8FAB-63BCFBC686AB}" type="slidenum">
              <a:rPr lang="en-AU" sz="1200" b="1" smtClean="0"/>
              <a:pPr algn="ctr">
                <a:defRPr/>
              </a:pPr>
              <a:t>‹#›</a:t>
            </a:fld>
            <a:endParaRPr lang="en-AU" sz="1200" b="1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3"/>
          <p:cNvSpPr>
            <a:spLocks noGrp="1"/>
          </p:cNvSpPr>
          <p:nvPr>
            <p:ph type="ctrTitle"/>
          </p:nvPr>
        </p:nvSpPr>
        <p:spPr>
          <a:xfrm>
            <a:off x="1447800" y="1428750"/>
            <a:ext cx="7010400" cy="1371600"/>
          </a:xfrm>
        </p:spPr>
        <p:txBody>
          <a:bodyPr/>
          <a:lstStyle/>
          <a:p>
            <a:r>
              <a:rPr lang="en-US" altLang="en-US" dirty="0" smtClean="0"/>
              <a:t>NSW Health</a:t>
            </a:r>
            <a:br>
              <a:rPr lang="en-US" altLang="en-US" dirty="0" smtClean="0"/>
            </a:b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Warehouse Transformation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400" y="6505575"/>
            <a:ext cx="15240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fld id="{3D16B365-A815-4818-ADF3-F80F7D378793}" type="slidenum">
              <a:rPr lang="en-AU" sz="1200" b="1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defRPr/>
              </a:pPr>
              <a:t>1</a:t>
            </a:fld>
            <a:endParaRPr lang="en-AU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931" y="101472"/>
            <a:ext cx="7162800" cy="486054"/>
          </a:xfrm>
        </p:spPr>
        <p:txBody>
          <a:bodyPr/>
          <a:lstStyle/>
          <a:p>
            <a:pPr algn="ctr"/>
            <a:r>
              <a:rPr lang="en-AU" sz="2800" dirty="0" smtClean="0"/>
              <a:t>Key Service </a:t>
            </a:r>
            <a:r>
              <a:rPr lang="en-AU" sz="2800" dirty="0"/>
              <a:t>Issues </a:t>
            </a:r>
            <a:r>
              <a:rPr lang="en-AU" sz="2800" dirty="0" smtClean="0"/>
              <a:t>- post transition </a:t>
            </a:r>
            <a:r>
              <a:rPr lang="en-AU" sz="2400" dirty="0" smtClean="0"/>
              <a:t>2016</a:t>
            </a:r>
            <a:r>
              <a:rPr lang="en-AU" sz="2800" dirty="0" smtClean="0"/>
              <a:t> 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5151660"/>
              </p:ext>
            </p:extLst>
          </p:nvPr>
        </p:nvGraphicFramePr>
        <p:xfrm>
          <a:off x="1357726" y="700946"/>
          <a:ext cx="6781800" cy="169491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11457"/>
                <a:gridCol w="4570343"/>
              </a:tblGrid>
              <a:tr h="244659"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Issue</a:t>
                      </a:r>
                      <a:endParaRPr lang="en-AU" sz="1400" dirty="0">
                        <a:solidFill>
                          <a:schemeClr val="accent4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AU" sz="1400" dirty="0" smtClean="0"/>
                        <a:t>Action / Resolution</a:t>
                      </a:r>
                      <a:endParaRPr lang="en-AU" sz="1400" dirty="0">
                        <a:solidFill>
                          <a:schemeClr val="accent4"/>
                        </a:solidFill>
                      </a:endParaRPr>
                    </a:p>
                  </a:txBody>
                  <a:tcPr marL="68580" marR="68580" marT="34290" marB="34290"/>
                </a:tc>
              </a:tr>
              <a:tr h="3769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dirty="0" smtClean="0"/>
                        <a:t>Sterile</a:t>
                      </a:r>
                      <a:r>
                        <a:rPr lang="en-AU" sz="1200" baseline="0" dirty="0" smtClean="0"/>
                        <a:t> Product Management</a:t>
                      </a:r>
                      <a:endParaRPr lang="en-AU" sz="1200" dirty="0" smtClean="0"/>
                    </a:p>
                    <a:p>
                      <a:endParaRPr lang="en-AU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Developed</a:t>
                      </a:r>
                      <a:r>
                        <a:rPr lang="en-AU" sz="1200" baseline="0" dirty="0" smtClean="0"/>
                        <a:t> a guideline for the Warehousing and Distribution of Sterile products</a:t>
                      </a:r>
                      <a:endParaRPr lang="en-AU" sz="1200" dirty="0"/>
                    </a:p>
                  </a:txBody>
                  <a:tcPr marL="68580" marR="68580" marT="34290" marB="34290"/>
                </a:tc>
              </a:tr>
              <a:tr h="317396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Decanting</a:t>
                      </a:r>
                      <a:r>
                        <a:rPr lang="en-AU" sz="1200" baseline="0" dirty="0" smtClean="0"/>
                        <a:t> of Products</a:t>
                      </a:r>
                      <a:endParaRPr lang="en-AU" sz="12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Developing</a:t>
                      </a:r>
                      <a:r>
                        <a:rPr lang="en-AU" sz="1200" baseline="0" dirty="0" smtClean="0"/>
                        <a:t> a dual pick face for over 200 products</a:t>
                      </a:r>
                      <a:endParaRPr lang="en-AU" sz="1200" dirty="0"/>
                    </a:p>
                  </a:txBody>
                  <a:tcPr marL="68580" marR="68580" marT="34290" marB="34290"/>
                </a:tc>
              </a:tr>
              <a:tr h="330620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Under</a:t>
                      </a:r>
                      <a:r>
                        <a:rPr lang="en-AU" sz="1200" baseline="0" dirty="0" smtClean="0"/>
                        <a:t> Utilised Totes</a:t>
                      </a:r>
                      <a:endParaRPr lang="en-AU" sz="12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Updating Volumetric</a:t>
                      </a:r>
                      <a:r>
                        <a:rPr lang="en-AU" sz="1200" baseline="0" dirty="0" smtClean="0"/>
                        <a:t> data in system</a:t>
                      </a:r>
                      <a:endParaRPr lang="en-AU" sz="1200" dirty="0"/>
                    </a:p>
                  </a:txBody>
                  <a:tcPr marL="68580" marR="68580" marT="34290" marB="34290"/>
                </a:tc>
              </a:tr>
              <a:tr h="330620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Trolley</a:t>
                      </a:r>
                      <a:r>
                        <a:rPr lang="en-AU" sz="1200" baseline="0" dirty="0" smtClean="0"/>
                        <a:t> Quality issues</a:t>
                      </a:r>
                      <a:endParaRPr lang="en-AU" sz="12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Manufacturer</a:t>
                      </a:r>
                      <a:r>
                        <a:rPr lang="en-AU" sz="1200" baseline="0" dirty="0" smtClean="0"/>
                        <a:t> roll out of repair program</a:t>
                      </a:r>
                      <a:endParaRPr lang="en-AU" sz="12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pic>
        <p:nvPicPr>
          <p:cNvPr id="4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0" y="2622702"/>
            <a:ext cx="2675264" cy="2006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38893" y="2832600"/>
            <a:ext cx="2226876" cy="1670157"/>
          </a:xfrm>
          <a:prstGeom prst="rect">
            <a:avLst/>
          </a:prstGeom>
        </p:spPr>
      </p:pic>
      <p:pic>
        <p:nvPicPr>
          <p:cNvPr id="7" name="Content Placeholder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1200" y="2559124"/>
            <a:ext cx="27432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007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3852" y="133350"/>
            <a:ext cx="7924800" cy="457200"/>
          </a:xfrm>
        </p:spPr>
        <p:txBody>
          <a:bodyPr/>
          <a:lstStyle/>
          <a:p>
            <a:pPr algn="ctr"/>
            <a:r>
              <a:rPr lang="en-AU" sz="2800" dirty="0"/>
              <a:t>Where we are Today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971550"/>
            <a:ext cx="7924800" cy="3352800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Performance measures have been established and further refined.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Continue to focus on building further transparency and trust across our partnership - between </a:t>
            </a:r>
            <a:r>
              <a:rPr lang="en-AU" sz="1200" dirty="0" smtClean="0">
                <a:solidFill>
                  <a:srgbClr val="000000"/>
                </a:solidFill>
              </a:rPr>
              <a:t>HealthShare</a:t>
            </a:r>
            <a:r>
              <a:rPr lang="en-AU" sz="1200" dirty="0">
                <a:solidFill>
                  <a:srgbClr val="000000"/>
                </a:solidFill>
              </a:rPr>
              <a:t>, Onelink, Customer and Suppliers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Working in partnership with Onelink to improve efficiencies in order to meet financial and productivity targets</a:t>
            </a:r>
          </a:p>
          <a:p>
            <a:pPr marL="0" lvl="0" indent="0">
              <a:buNone/>
            </a:pPr>
            <a:endParaRPr lang="en-AU" sz="1200" b="1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AU" sz="1200" b="1" dirty="0">
                <a:solidFill>
                  <a:srgbClr val="000000"/>
                </a:solidFill>
              </a:rPr>
              <a:t>Our Enablers</a:t>
            </a:r>
            <a:r>
              <a:rPr lang="en-AU" sz="1200" dirty="0">
                <a:solidFill>
                  <a:srgbClr val="000000"/>
                </a:solidFill>
              </a:rPr>
              <a:t>:</a:t>
            </a:r>
          </a:p>
          <a:p>
            <a:pPr marL="0" lvl="0" indent="0">
              <a:buNone/>
            </a:pPr>
            <a:endParaRPr lang="en-AU" sz="1200" dirty="0">
              <a:solidFill>
                <a:srgbClr val="000000"/>
              </a:solidFill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Stock Adjustment Reporting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Centralised Issues Log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Enhanced Ticketing Service for our Customers: Dedicated team member as a central point of contact for customer inquiries and reporting of issues.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Monthly Ticket reporting for each LHD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Monthly Dashboard for each LHD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Supplier Engagement Program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19562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33350"/>
            <a:ext cx="7924800" cy="533400"/>
          </a:xfrm>
        </p:spPr>
        <p:txBody>
          <a:bodyPr/>
          <a:lstStyle/>
          <a:p>
            <a:pPr algn="ctr"/>
            <a:r>
              <a:rPr lang="en-AU" sz="2800" dirty="0"/>
              <a:t>Customer </a:t>
            </a:r>
            <a:r>
              <a:rPr lang="en-AU" sz="2800" dirty="0" smtClean="0"/>
              <a:t>Engagement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47750"/>
            <a:ext cx="7924800" cy="3124200"/>
          </a:xfrm>
        </p:spPr>
        <p:txBody>
          <a:bodyPr/>
          <a:lstStyle/>
          <a:p>
            <a:pPr marL="128588" lvl="0" indent="-128588"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000000"/>
                </a:solidFill>
              </a:rPr>
              <a:t>Continue to focus </a:t>
            </a:r>
            <a:r>
              <a:rPr lang="en-AU" sz="1200" dirty="0">
                <a:solidFill>
                  <a:srgbClr val="000000"/>
                </a:solidFill>
              </a:rPr>
              <a:t>on ways to improve communication and engagement with our Customers and Stakeholders. </a:t>
            </a:r>
          </a:p>
          <a:p>
            <a:pPr marL="128588" lvl="0" indent="-128588">
              <a:buFont typeface="Arial" panose="020B0604020202020204" pitchFamily="34" charset="0"/>
              <a:buChar char="•"/>
            </a:pPr>
            <a:r>
              <a:rPr lang="en-AU" sz="1200" dirty="0" smtClean="0">
                <a:solidFill>
                  <a:srgbClr val="000000"/>
                </a:solidFill>
              </a:rPr>
              <a:t>Aim to provide </a:t>
            </a:r>
            <a:r>
              <a:rPr lang="en-AU" sz="1200" dirty="0">
                <a:solidFill>
                  <a:srgbClr val="000000"/>
                </a:solidFill>
              </a:rPr>
              <a:t>information that is clear, useful and </a:t>
            </a:r>
            <a:r>
              <a:rPr lang="en-AU" sz="1200" dirty="0" smtClean="0">
                <a:solidFill>
                  <a:srgbClr val="000000"/>
                </a:solidFill>
              </a:rPr>
              <a:t>timely. </a:t>
            </a:r>
            <a:r>
              <a:rPr lang="en-AU" sz="1200" dirty="0">
                <a:solidFill>
                  <a:srgbClr val="000000"/>
                </a:solidFill>
              </a:rPr>
              <a:t>C</a:t>
            </a:r>
            <a:r>
              <a:rPr lang="en-AU" sz="1200" dirty="0" smtClean="0">
                <a:solidFill>
                  <a:srgbClr val="000000"/>
                </a:solidFill>
              </a:rPr>
              <a:t>ollaborating </a:t>
            </a:r>
            <a:r>
              <a:rPr lang="en-AU" sz="1200" dirty="0">
                <a:solidFill>
                  <a:srgbClr val="000000"/>
                </a:solidFill>
              </a:rPr>
              <a:t>for improved service </a:t>
            </a:r>
            <a:r>
              <a:rPr lang="en-AU" sz="1200" dirty="0" smtClean="0">
                <a:solidFill>
                  <a:srgbClr val="000000"/>
                </a:solidFill>
              </a:rPr>
              <a:t>outcomes</a:t>
            </a:r>
          </a:p>
          <a:p>
            <a:pPr marL="0" lvl="0" indent="0">
              <a:buNone/>
            </a:pPr>
            <a:endParaRPr lang="en-AU" sz="1200" b="1" u="sng" dirty="0">
              <a:solidFill>
                <a:srgbClr val="000000"/>
              </a:solidFill>
            </a:endParaRPr>
          </a:p>
          <a:p>
            <a:pPr marL="0" lvl="0" indent="0">
              <a:buNone/>
            </a:pPr>
            <a:r>
              <a:rPr lang="en-AU" sz="1200" b="1" dirty="0">
                <a:solidFill>
                  <a:srgbClr val="000000"/>
                </a:solidFill>
              </a:rPr>
              <a:t>Key initiatives undertaken:</a:t>
            </a:r>
          </a:p>
          <a:p>
            <a:pPr marL="0" lvl="0" indent="0">
              <a:buNone/>
            </a:pPr>
            <a:r>
              <a:rPr lang="en-AU" sz="1200" dirty="0">
                <a:solidFill>
                  <a:srgbClr val="000000"/>
                </a:solidFill>
              </a:rPr>
              <a:t>. 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Enhanced Service Model for our Ticketing process (specific to Warehousing). </a:t>
            </a:r>
            <a:r>
              <a:rPr lang="en-AU" sz="1200" dirty="0" smtClean="0">
                <a:solidFill>
                  <a:srgbClr val="000000"/>
                </a:solidFill>
              </a:rPr>
              <a:t>Includes </a:t>
            </a:r>
            <a:r>
              <a:rPr lang="en-AU" sz="1200" dirty="0">
                <a:solidFill>
                  <a:srgbClr val="000000"/>
                </a:solidFill>
              </a:rPr>
              <a:t>monthly reporting to LHD’s for all  issues logged.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Monthly State wide CPM meetings lead by our Product Management Team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Supplier Engagement Strategy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Building in Customer Engagement/ Management across the entire team, including our Operations team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Developing additional dashboards.</a:t>
            </a:r>
          </a:p>
          <a:p>
            <a:pPr marL="0" indent="0">
              <a:buNone/>
            </a:pP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88625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1216" y="285750"/>
            <a:ext cx="7924800" cy="457200"/>
          </a:xfrm>
        </p:spPr>
        <p:txBody>
          <a:bodyPr/>
          <a:lstStyle/>
          <a:p>
            <a:pPr algn="ctr"/>
            <a:r>
              <a:rPr lang="en-AU" sz="2800" dirty="0"/>
              <a:t>Advantages our Partnership will </a:t>
            </a:r>
            <a:r>
              <a:rPr lang="en-AU" sz="2800" dirty="0" smtClean="0"/>
              <a:t>continue to provide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1216" y="1123950"/>
            <a:ext cx="7924800" cy="2857500"/>
          </a:xfrm>
        </p:spPr>
        <p:txBody>
          <a:bodyPr/>
          <a:lstStyle/>
          <a:p>
            <a:pPr marL="0" lvl="0" indent="0">
              <a:buNone/>
            </a:pPr>
            <a:r>
              <a:rPr lang="en-AU" sz="1200" dirty="0">
                <a:solidFill>
                  <a:srgbClr val="000000"/>
                </a:solidFill>
              </a:rPr>
              <a:t>As our Customers increase the number of products assigned out of the warehouse, the following advantages will be achieved:</a:t>
            </a:r>
          </a:p>
          <a:p>
            <a:pPr marL="0" lvl="0" indent="0">
              <a:buNone/>
            </a:pPr>
            <a:endParaRPr lang="en-AU" sz="1200" dirty="0">
              <a:solidFill>
                <a:srgbClr val="000000"/>
              </a:solidFill>
            </a:endParaRP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Reduction of deliveries into Hospital docks from supplier (direct) 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Increased frequency of </a:t>
            </a:r>
            <a:r>
              <a:rPr lang="en-AU" sz="1200" dirty="0" smtClean="0">
                <a:solidFill>
                  <a:srgbClr val="000000"/>
                </a:solidFill>
              </a:rPr>
              <a:t>product delivery down to ward level</a:t>
            </a:r>
            <a:endParaRPr lang="en-AU" sz="1200" dirty="0">
              <a:solidFill>
                <a:srgbClr val="000000"/>
              </a:solidFill>
            </a:endParaRP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Less admin cost for the Customer via reduced number of PO’s and invoices 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Less product handling throughout the supply chain 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Economies of scale in order size and delivery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Less inventory held at hospital site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AU" sz="1200" dirty="0" smtClean="0">
                <a:solidFill>
                  <a:srgbClr val="000000"/>
                </a:solidFill>
              </a:rPr>
              <a:t>Product </a:t>
            </a:r>
            <a:r>
              <a:rPr lang="en-AU" sz="1200" dirty="0">
                <a:solidFill>
                  <a:srgbClr val="000000"/>
                </a:solidFill>
              </a:rPr>
              <a:t>rationalisation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Improved Supplier </a:t>
            </a:r>
            <a:r>
              <a:rPr lang="en-AU" sz="1200" dirty="0" smtClean="0">
                <a:solidFill>
                  <a:srgbClr val="000000"/>
                </a:solidFill>
              </a:rPr>
              <a:t>Engagement and Performance</a:t>
            </a:r>
            <a:endParaRPr lang="en-AU" sz="1200" dirty="0">
              <a:solidFill>
                <a:srgbClr val="000000"/>
              </a:solidFill>
            </a:endParaRP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Improved data </a:t>
            </a:r>
            <a:r>
              <a:rPr lang="en-AU" sz="1200" dirty="0" smtClean="0">
                <a:solidFill>
                  <a:srgbClr val="000000"/>
                </a:solidFill>
              </a:rPr>
              <a:t>quality</a:t>
            </a:r>
            <a:endParaRPr lang="en-AU" sz="1200" dirty="0">
              <a:solidFill>
                <a:srgbClr val="000000"/>
              </a:solidFill>
            </a:endParaRP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6859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075"/>
            <a:ext cx="7924800" cy="533400"/>
          </a:xfrm>
        </p:spPr>
        <p:txBody>
          <a:bodyPr/>
          <a:lstStyle/>
          <a:p>
            <a:pPr algn="ctr"/>
            <a:r>
              <a:rPr lang="en-AU" sz="2800" dirty="0" smtClean="0"/>
              <a:t>Quick Facts on our Operation</a:t>
            </a:r>
            <a:endParaRPr lang="en-AU" sz="2800" dirty="0"/>
          </a:p>
        </p:txBody>
      </p:sp>
      <p:pic>
        <p:nvPicPr>
          <p:cNvPr id="4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112624" y="1808887"/>
            <a:ext cx="2252749" cy="2895601"/>
          </a:xfrm>
        </p:spPr>
      </p:pic>
      <p:sp>
        <p:nvSpPr>
          <p:cNvPr id="5" name="Rectangle 4"/>
          <p:cNvSpPr/>
          <p:nvPr/>
        </p:nvSpPr>
        <p:spPr>
          <a:xfrm>
            <a:off x="838200" y="554420"/>
            <a:ext cx="4724400" cy="444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685800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sz="1350" dirty="0" smtClean="0">
                <a:solidFill>
                  <a:prstClr val="black"/>
                </a:solidFill>
                <a:latin typeface="Calibri"/>
              </a:rPr>
              <a:t>Approximately 4215 products are kept in the warehouse</a:t>
            </a:r>
          </a:p>
          <a:p>
            <a:pPr lvl="0" defTabSz="685800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AU" sz="800" dirty="0" smtClean="0">
              <a:solidFill>
                <a:prstClr val="black"/>
              </a:solidFill>
              <a:latin typeface="Calibri"/>
            </a:endParaRPr>
          </a:p>
          <a:p>
            <a:pPr marL="285750" lvl="0" indent="-285750" defTabSz="685800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sz="1350" dirty="0" smtClean="0">
                <a:solidFill>
                  <a:prstClr val="black"/>
                </a:solidFill>
                <a:latin typeface="Calibri"/>
              </a:rPr>
              <a:t>Order </a:t>
            </a:r>
            <a:r>
              <a:rPr lang="en-AU" sz="1350" dirty="0">
                <a:solidFill>
                  <a:prstClr val="black"/>
                </a:solidFill>
                <a:latin typeface="Calibri"/>
              </a:rPr>
              <a:t>Placement </a:t>
            </a:r>
            <a:r>
              <a:rPr lang="en-AU" sz="1350" dirty="0" smtClean="0">
                <a:solidFill>
                  <a:prstClr val="black"/>
                </a:solidFill>
                <a:latin typeface="Calibri"/>
              </a:rPr>
              <a:t>are made by LHD’s with files </a:t>
            </a:r>
            <a:r>
              <a:rPr lang="en-AU" sz="1350" dirty="0">
                <a:solidFill>
                  <a:prstClr val="black"/>
                </a:solidFill>
                <a:latin typeface="Calibri"/>
              </a:rPr>
              <a:t>transferred throughout </a:t>
            </a:r>
            <a:r>
              <a:rPr lang="en-AU" sz="1350" dirty="0" smtClean="0">
                <a:solidFill>
                  <a:prstClr val="black"/>
                </a:solidFill>
                <a:latin typeface="Calibri"/>
              </a:rPr>
              <a:t>day until </a:t>
            </a:r>
            <a:r>
              <a:rPr lang="en-AU" sz="1350" dirty="0">
                <a:solidFill>
                  <a:prstClr val="black"/>
                </a:solidFill>
                <a:latin typeface="Calibri"/>
              </a:rPr>
              <a:t>9am cut off </a:t>
            </a:r>
            <a:r>
              <a:rPr lang="en-AU" sz="1350" dirty="0" smtClean="0">
                <a:solidFill>
                  <a:prstClr val="black"/>
                </a:solidFill>
                <a:latin typeface="Calibri"/>
              </a:rPr>
              <a:t>time</a:t>
            </a:r>
          </a:p>
          <a:p>
            <a:pPr lvl="0" defTabSz="685800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AU" sz="800" dirty="0" smtClean="0">
              <a:solidFill>
                <a:prstClr val="black"/>
              </a:solidFill>
              <a:latin typeface="Calibri"/>
            </a:endParaRPr>
          </a:p>
          <a:p>
            <a:pPr marL="285750" lvl="0" indent="-285750" defTabSz="685800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sz="1350" dirty="0" smtClean="0">
                <a:solidFill>
                  <a:prstClr val="black"/>
                </a:solidFill>
                <a:latin typeface="Calibri"/>
              </a:rPr>
              <a:t>Orders are then consolidated </a:t>
            </a:r>
            <a:r>
              <a:rPr lang="en-AU" sz="1350" dirty="0">
                <a:solidFill>
                  <a:prstClr val="black"/>
                </a:solidFill>
                <a:latin typeface="Calibri"/>
              </a:rPr>
              <a:t>and released to be picked </a:t>
            </a:r>
            <a:r>
              <a:rPr lang="en-AU" sz="1350" dirty="0" smtClean="0">
                <a:solidFill>
                  <a:prstClr val="black"/>
                </a:solidFill>
                <a:latin typeface="Calibri"/>
              </a:rPr>
              <a:t>ready </a:t>
            </a:r>
            <a:r>
              <a:rPr lang="en-AU" sz="1350" dirty="0">
                <a:solidFill>
                  <a:prstClr val="black"/>
                </a:solidFill>
                <a:latin typeface="Calibri"/>
              </a:rPr>
              <a:t>for same day &amp; next day </a:t>
            </a:r>
            <a:r>
              <a:rPr lang="en-AU" sz="1350" dirty="0" smtClean="0">
                <a:solidFill>
                  <a:prstClr val="black"/>
                </a:solidFill>
                <a:latin typeface="Calibri"/>
              </a:rPr>
              <a:t>despatch</a:t>
            </a:r>
          </a:p>
          <a:p>
            <a:pPr lvl="0" defTabSz="685800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AU" sz="1350" dirty="0" smtClean="0">
              <a:solidFill>
                <a:prstClr val="black"/>
              </a:solidFill>
              <a:latin typeface="Calibri"/>
            </a:endParaRPr>
          </a:p>
          <a:p>
            <a:pPr marL="285750" indent="-285750" defTabSz="685800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sz="1200" dirty="0"/>
              <a:t>We have approx. 560 Ship to Locations (drop off points) </a:t>
            </a:r>
            <a:r>
              <a:rPr lang="en-AU" sz="1200" dirty="0" smtClean="0"/>
              <a:t>set up in our system. </a:t>
            </a:r>
          </a:p>
          <a:p>
            <a:pPr defTabSz="685800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AU" sz="1200" dirty="0" smtClean="0"/>
          </a:p>
          <a:p>
            <a:pPr marL="285750" indent="-285750" defTabSz="685800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sz="1200" dirty="0" smtClean="0"/>
              <a:t>In July 2017 we issued </a:t>
            </a:r>
            <a:r>
              <a:rPr lang="en-AU" sz="1200" dirty="0"/>
              <a:t>to 3,493 separate Deliver to Locations (internal departments).</a:t>
            </a:r>
          </a:p>
          <a:p>
            <a:pPr lvl="0" defTabSz="685800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AU" sz="800" dirty="0" smtClean="0">
              <a:solidFill>
                <a:prstClr val="black"/>
              </a:solidFill>
              <a:latin typeface="Calibri"/>
            </a:endParaRPr>
          </a:p>
          <a:p>
            <a:pPr marL="285750" lvl="0" indent="-285750" defTabSz="685800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sz="1350" dirty="0" smtClean="0">
                <a:solidFill>
                  <a:prstClr val="black"/>
                </a:solidFill>
                <a:latin typeface="Calibri"/>
              </a:rPr>
              <a:t>Average of 13,100 pick-lines shipped per day</a:t>
            </a:r>
          </a:p>
          <a:p>
            <a:pPr lvl="0" defTabSz="685800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AU" sz="800" dirty="0" smtClean="0">
              <a:solidFill>
                <a:prstClr val="black"/>
              </a:solidFill>
              <a:latin typeface="Calibri"/>
            </a:endParaRPr>
          </a:p>
          <a:p>
            <a:pPr marL="285750" lvl="0" indent="-285750" defTabSz="685800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sz="1350" dirty="0" smtClean="0">
                <a:solidFill>
                  <a:prstClr val="black"/>
                </a:solidFill>
                <a:latin typeface="Calibri"/>
              </a:rPr>
              <a:t>More than 9000 cartons and totes despatched each day</a:t>
            </a:r>
          </a:p>
          <a:p>
            <a:pPr lvl="0" defTabSz="685800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AU" sz="800" dirty="0" smtClean="0">
              <a:solidFill>
                <a:prstClr val="black"/>
              </a:solidFill>
              <a:latin typeface="Calibri"/>
            </a:endParaRPr>
          </a:p>
          <a:p>
            <a:pPr marL="285750" lvl="0" indent="-285750" defTabSz="685800" eaLnBrk="1" fontAlgn="auto" hangingPunct="1"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AU" sz="1350" dirty="0" smtClean="0">
                <a:solidFill>
                  <a:prstClr val="black"/>
                </a:solidFill>
                <a:latin typeface="Calibri"/>
              </a:rPr>
              <a:t>Up </a:t>
            </a:r>
            <a:r>
              <a:rPr lang="en-AU" sz="1350" dirty="0">
                <a:solidFill>
                  <a:prstClr val="black"/>
                </a:solidFill>
                <a:latin typeface="Calibri"/>
              </a:rPr>
              <a:t>to 31 dedicated vehicles are despatched each day </a:t>
            </a:r>
            <a:r>
              <a:rPr lang="en-AU" sz="1350" dirty="0" smtClean="0">
                <a:solidFill>
                  <a:prstClr val="black"/>
                </a:solidFill>
                <a:latin typeface="Calibri"/>
              </a:rPr>
              <a:t>in addition to network </a:t>
            </a:r>
            <a:r>
              <a:rPr lang="en-AU" sz="1350" dirty="0">
                <a:solidFill>
                  <a:prstClr val="black"/>
                </a:solidFill>
                <a:latin typeface="Calibri"/>
              </a:rPr>
              <a:t>freight</a:t>
            </a:r>
          </a:p>
          <a:p>
            <a:pPr lvl="0" defTabSz="685800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AU" sz="135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973" y="740300"/>
            <a:ext cx="2628053" cy="1188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26781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0600" y="1733550"/>
            <a:ext cx="7924800" cy="857250"/>
          </a:xfrm>
        </p:spPr>
        <p:txBody>
          <a:bodyPr/>
          <a:lstStyle/>
          <a:p>
            <a:pPr algn="ctr"/>
            <a:r>
              <a:rPr lang="en-AU" dirty="0" smtClean="0"/>
              <a:t>Questions 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396056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33350"/>
            <a:ext cx="8534400" cy="685800"/>
          </a:xfrm>
        </p:spPr>
        <p:txBody>
          <a:bodyPr/>
          <a:lstStyle/>
          <a:p>
            <a:pPr algn="ctr"/>
            <a:r>
              <a:rPr lang="en-US" altLang="en-US" sz="2800" dirty="0" smtClean="0"/>
              <a:t>HealthShare </a:t>
            </a:r>
            <a:br>
              <a:rPr lang="en-US" altLang="en-US" sz="2800" dirty="0" smtClean="0"/>
            </a:br>
            <a:r>
              <a:rPr lang="en-US" altLang="en-US" sz="2800" dirty="0" smtClean="0"/>
              <a:t>NSW </a:t>
            </a:r>
            <a:r>
              <a:rPr lang="en-US" altLang="en-US" sz="2800" dirty="0"/>
              <a:t>Health Shared Services Provider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23950"/>
            <a:ext cx="7924800" cy="3747071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AU" sz="1200" dirty="0"/>
              <a:t>HealthShare NSW is a </a:t>
            </a:r>
            <a:r>
              <a:rPr lang="en-AU" sz="1200" dirty="0" smtClean="0"/>
              <a:t>state-wide </a:t>
            </a:r>
            <a:r>
              <a:rPr lang="en-AU" sz="1200" dirty="0"/>
              <a:t>organisation of more than 6,500 </a:t>
            </a:r>
            <a:r>
              <a:rPr lang="en-AU" sz="1200" dirty="0" smtClean="0"/>
              <a:t>employees, established to provide high quality shared services to support the delivery of patient care within the NSW Health system. HealthShare </a:t>
            </a:r>
            <a:r>
              <a:rPr lang="en-AU" sz="1200" dirty="0"/>
              <a:t>NSW is the largest public sector shared services model in Australia</a:t>
            </a:r>
            <a:r>
              <a:rPr lang="en-AU" sz="1200" dirty="0" smtClean="0"/>
              <a:t>.</a:t>
            </a:r>
          </a:p>
          <a:p>
            <a:pPr marL="0" lvl="0" indent="0">
              <a:buNone/>
            </a:pPr>
            <a:endParaRPr lang="en-AU" sz="1200" dirty="0">
              <a:solidFill>
                <a:srgbClr val="000000"/>
              </a:solidFill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AU" sz="1200" dirty="0">
                <a:solidFill>
                  <a:srgbClr val="000000"/>
                </a:solidFill>
              </a:rPr>
              <a:t>HealthShare NSW is well positioned to pursue efficiencies and to capitalise on economies of scale, with annual recurrent savings to date in the order of $50 million per annum</a:t>
            </a:r>
            <a:r>
              <a:rPr lang="en-AU" sz="1200" dirty="0" smtClean="0">
                <a:solidFill>
                  <a:srgbClr val="000000"/>
                </a:solidFill>
              </a:rPr>
              <a:t>.</a:t>
            </a:r>
            <a:endParaRPr lang="en-AU" sz="1200" dirty="0" smtClean="0"/>
          </a:p>
          <a:p>
            <a:pPr>
              <a:buFont typeface="Wingdings" panose="05000000000000000000" pitchFamily="2" charset="2"/>
              <a:buChar char="§"/>
            </a:pPr>
            <a:endParaRPr lang="en-AU" sz="1200" dirty="0"/>
          </a:p>
          <a:p>
            <a:pPr>
              <a:buFont typeface="Wingdings" panose="05000000000000000000" pitchFamily="2" charset="2"/>
              <a:buChar char="§"/>
            </a:pPr>
            <a:r>
              <a:rPr lang="en-AU" sz="1200" dirty="0"/>
              <a:t>State-wide </a:t>
            </a:r>
            <a:r>
              <a:rPr lang="en-AU" sz="1200" dirty="0" smtClean="0"/>
              <a:t>shared services </a:t>
            </a:r>
            <a:r>
              <a:rPr lang="en-AU" sz="1200" dirty="0"/>
              <a:t>provided by HealthShare NSW include</a:t>
            </a:r>
            <a:r>
              <a:rPr lang="en-AU" sz="1200" dirty="0" smtClean="0"/>
              <a:t>:</a:t>
            </a:r>
            <a:endParaRPr lang="en-AU" sz="8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AU" sz="1200" dirty="0" smtClean="0"/>
              <a:t>Procurement Services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AU" sz="1200" dirty="0">
                <a:solidFill>
                  <a:schemeClr val="tx2"/>
                </a:solidFill>
              </a:rPr>
              <a:t>EnableNSW </a:t>
            </a:r>
            <a:r>
              <a:rPr lang="en-AU" sz="1200" dirty="0" smtClean="0">
                <a:solidFill>
                  <a:schemeClr val="tx2"/>
                </a:solidFill>
              </a:rPr>
              <a:t>- </a:t>
            </a:r>
            <a:r>
              <a:rPr lang="en-AU" sz="1200" dirty="0">
                <a:solidFill>
                  <a:schemeClr val="tx2"/>
                </a:solidFill>
              </a:rPr>
              <a:t>assists people with a disability to live and participate in the community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AU" sz="1200" dirty="0">
                <a:solidFill>
                  <a:schemeClr val="tx2"/>
                </a:solidFill>
              </a:rPr>
              <a:t>Food </a:t>
            </a:r>
            <a:r>
              <a:rPr lang="en-AU" sz="1200" dirty="0" smtClean="0">
                <a:solidFill>
                  <a:schemeClr val="tx2"/>
                </a:solidFill>
              </a:rPr>
              <a:t>Services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AU" sz="1200" dirty="0" smtClean="0">
                <a:solidFill>
                  <a:schemeClr val="tx2"/>
                </a:solidFill>
              </a:rPr>
              <a:t>Linen </a:t>
            </a:r>
            <a:r>
              <a:rPr lang="en-AU" sz="1200" dirty="0">
                <a:solidFill>
                  <a:schemeClr val="tx2"/>
                </a:solidFill>
              </a:rPr>
              <a:t>Services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AU" sz="1200" dirty="0" smtClean="0">
                <a:solidFill>
                  <a:schemeClr val="tx2"/>
                </a:solidFill>
              </a:rPr>
              <a:t>Service centres - Stafflink, eRecruit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AU" sz="1200" dirty="0" smtClean="0">
                <a:solidFill>
                  <a:schemeClr val="tx2"/>
                </a:solidFill>
              </a:rPr>
              <a:t>Accounts Payable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AU" sz="1200" dirty="0" smtClean="0">
                <a:solidFill>
                  <a:schemeClr val="tx2"/>
                </a:solidFill>
              </a:rPr>
              <a:t>Non-Emergency Patient Support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AU" sz="1200" dirty="0" smtClean="0">
                <a:solidFill>
                  <a:schemeClr val="tx2"/>
                </a:solidFill>
              </a:rPr>
              <a:t>Uniforms</a:t>
            </a:r>
            <a:endParaRPr lang="en-AU" sz="12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AU" sz="1400" dirty="0" smtClean="0"/>
          </a:p>
          <a:p>
            <a:endParaRPr lang="en-AU" sz="2400" dirty="0" smtClean="0"/>
          </a:p>
        </p:txBody>
      </p:sp>
    </p:spTree>
    <p:extLst>
      <p:ext uri="{BB962C8B-B14F-4D97-AF65-F5344CB8AC3E}">
        <p14:creationId xmlns:p14="http://schemas.microsoft.com/office/powerpoint/2010/main" val="181248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90787" y="181488"/>
            <a:ext cx="80783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History of Warehousing Services in NSW </a:t>
            </a:r>
            <a:endParaRPr lang="en-AU" sz="28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921765" y="980215"/>
            <a:ext cx="1522800" cy="3582000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2007-2013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AU" sz="1200" dirty="0" smtClean="0">
              <a:solidFill>
                <a:schemeClr val="bg1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AU" sz="1200" dirty="0" smtClean="0">
              <a:solidFill>
                <a:schemeClr val="bg1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200" dirty="0" smtClean="0">
                <a:solidFill>
                  <a:schemeClr val="bg1"/>
                </a:solidFill>
              </a:rPr>
              <a:t>Through the LIP program 17 warehouses are consolidated into 5 - saving NSW health $5.4m</a:t>
            </a:r>
            <a:endParaRPr lang="en-AU" sz="1200" dirty="0">
              <a:solidFill>
                <a:schemeClr val="bg1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2447478" y="970950"/>
            <a:ext cx="1522800" cy="358200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2013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AU" sz="1200" b="1" dirty="0" smtClean="0">
              <a:solidFill>
                <a:schemeClr val="bg1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200" dirty="0" smtClean="0">
                <a:solidFill>
                  <a:schemeClr val="bg1"/>
                </a:solidFill>
              </a:rPr>
              <a:t>MoH issue an EOI as part of Governments commitment of Market Contestability.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AU" sz="1200" dirty="0">
              <a:solidFill>
                <a:schemeClr val="bg1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200" dirty="0" smtClean="0">
                <a:solidFill>
                  <a:schemeClr val="bg1"/>
                </a:solidFill>
              </a:rPr>
              <a:t>HSNSW submit EIP December 2013</a:t>
            </a:r>
            <a:endParaRPr lang="en-AU" sz="1200" dirty="0">
              <a:solidFill>
                <a:schemeClr val="bg1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3968565" y="980215"/>
            <a:ext cx="1522800" cy="3582000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2014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AU" dirty="0">
              <a:solidFill>
                <a:schemeClr val="bg1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200" dirty="0" smtClean="0">
                <a:solidFill>
                  <a:schemeClr val="bg1"/>
                </a:solidFill>
              </a:rPr>
              <a:t>MoH let a  selective tender with 5 proponents invited, including HSNSW.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AU" sz="1200" dirty="0" smtClean="0">
              <a:solidFill>
                <a:schemeClr val="bg1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200" dirty="0" smtClean="0">
                <a:solidFill>
                  <a:schemeClr val="bg1"/>
                </a:solidFill>
              </a:rPr>
              <a:t>RFT closed       14 July with BAFO process continuing until 22 October</a:t>
            </a:r>
            <a:endParaRPr lang="en-AU" sz="1200" dirty="0">
              <a:solidFill>
                <a:schemeClr val="bg1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5487940" y="974550"/>
            <a:ext cx="1522800" cy="3578400"/>
          </a:xfrm>
          <a:prstGeom prst="roundRect">
            <a:avLst/>
          </a:prstGeom>
          <a:solidFill>
            <a:schemeClr val="bg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2015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AU" sz="1200" b="1" dirty="0" smtClean="0">
              <a:solidFill>
                <a:schemeClr val="bg1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AU" sz="1300" dirty="0" smtClean="0">
              <a:solidFill>
                <a:schemeClr val="bg1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200" dirty="0" smtClean="0">
                <a:solidFill>
                  <a:schemeClr val="bg1"/>
                </a:solidFill>
              </a:rPr>
              <a:t>MoH announce the successful proponent Onelink.</a:t>
            </a:r>
            <a:endParaRPr lang="en-AU" sz="1200" dirty="0">
              <a:solidFill>
                <a:schemeClr val="bg1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3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7010740" y="971550"/>
            <a:ext cx="1524000" cy="3581400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b="1" dirty="0" smtClean="0">
                <a:solidFill>
                  <a:schemeClr val="bg1"/>
                </a:solidFill>
              </a:rPr>
              <a:t>2016</a:t>
            </a:r>
            <a:endParaRPr kumimoji="0" lang="en-AU" sz="1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AU" dirty="0">
              <a:solidFill>
                <a:schemeClr val="bg1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200" dirty="0" smtClean="0">
                <a:solidFill>
                  <a:schemeClr val="bg1"/>
                </a:solidFill>
              </a:rPr>
              <a:t>HSNSW begin the process to transition staff as per their preferred options.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AU" sz="1200" dirty="0">
              <a:solidFill>
                <a:schemeClr val="bg1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sz="1200" dirty="0" smtClean="0">
                <a:solidFill>
                  <a:schemeClr val="bg1"/>
                </a:solidFill>
              </a:rPr>
              <a:t>Customers  begin transition as per the agreed transition plan to the new operating model</a:t>
            </a:r>
            <a:endParaRPr lang="en-AU" sz="1200" dirty="0">
              <a:solidFill>
                <a:schemeClr val="bg1"/>
              </a:solidFill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1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8712" y="92514"/>
            <a:ext cx="7924800" cy="802836"/>
          </a:xfrm>
        </p:spPr>
        <p:txBody>
          <a:bodyPr/>
          <a:lstStyle/>
          <a:p>
            <a:pPr algn="ctr"/>
            <a:r>
              <a:rPr lang="en-AU" sz="2800" dirty="0"/>
              <a:t>Warehouse Transformation Program </a:t>
            </a:r>
            <a:r>
              <a:rPr lang="en-AU" sz="2800" dirty="0" smtClean="0"/>
              <a:t>Deliverables</a:t>
            </a:r>
            <a:endParaRPr lang="en-AU" sz="2800" dirty="0"/>
          </a:p>
        </p:txBody>
      </p:sp>
      <p:sp>
        <p:nvSpPr>
          <p:cNvPr id="5" name="Rounded Rectangle 4"/>
          <p:cNvSpPr/>
          <p:nvPr/>
        </p:nvSpPr>
        <p:spPr bwMode="auto">
          <a:xfrm>
            <a:off x="853883" y="1480125"/>
            <a:ext cx="2321688" cy="2996625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AU" b="1" u="sng" dirty="0" smtClean="0">
                <a:solidFill>
                  <a:srgbClr val="92D050"/>
                </a:solidFill>
              </a:rPr>
              <a:t>Horizon 1</a:t>
            </a:r>
          </a:p>
          <a:p>
            <a:pPr algn="ctr"/>
            <a:endParaRPr lang="en-AU" sz="1000" dirty="0" smtClean="0">
              <a:solidFill>
                <a:schemeClr val="bg1"/>
              </a:solidFill>
            </a:endParaRPr>
          </a:p>
          <a:p>
            <a:pPr algn="ctr"/>
            <a:r>
              <a:rPr lang="en-AU" sz="1500" dirty="0" smtClean="0">
                <a:solidFill>
                  <a:schemeClr val="bg1"/>
                </a:solidFill>
              </a:rPr>
              <a:t>Consolidation of 5 Distribution Centres to a single warehouse</a:t>
            </a:r>
          </a:p>
          <a:p>
            <a:pPr algn="ctr"/>
            <a:endParaRPr lang="en-AU" sz="1400" i="1" dirty="0" smtClean="0">
              <a:solidFill>
                <a:schemeClr val="bg1"/>
              </a:solidFill>
            </a:endParaRPr>
          </a:p>
          <a:p>
            <a:pPr algn="ctr"/>
            <a:r>
              <a:rPr lang="en-AU" sz="1200" i="1" dirty="0" smtClean="0">
                <a:solidFill>
                  <a:schemeClr val="bg1"/>
                </a:solidFill>
              </a:rPr>
              <a:t>Efficiencies </a:t>
            </a:r>
            <a:r>
              <a:rPr lang="en-AU" sz="1200" i="1" dirty="0">
                <a:solidFill>
                  <a:schemeClr val="bg1"/>
                </a:solidFill>
              </a:rPr>
              <a:t>will be achieved by </a:t>
            </a:r>
            <a:r>
              <a:rPr lang="en-AU" sz="1200" i="1" dirty="0" smtClean="0">
                <a:solidFill>
                  <a:schemeClr val="bg1"/>
                </a:solidFill>
              </a:rPr>
              <a:t>reduction </a:t>
            </a:r>
            <a:r>
              <a:rPr lang="en-AU" sz="1200" i="1" dirty="0">
                <a:solidFill>
                  <a:schemeClr val="bg1"/>
                </a:solidFill>
              </a:rPr>
              <a:t>of resource numbers, the strategic partnership with Onelink, access to improved pick/pack technology and </a:t>
            </a:r>
            <a:r>
              <a:rPr lang="en-AU" sz="1200" i="1" dirty="0" smtClean="0">
                <a:solidFill>
                  <a:schemeClr val="bg1"/>
                </a:solidFill>
              </a:rPr>
              <a:t>standardisation </a:t>
            </a:r>
            <a:r>
              <a:rPr lang="en-AU" sz="1200" i="1" dirty="0">
                <a:solidFill>
                  <a:schemeClr val="bg1"/>
                </a:solidFill>
              </a:rPr>
              <a:t>of inventory products 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3589241" y="1488473"/>
            <a:ext cx="2245489" cy="2988277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b="1" u="sng" dirty="0" smtClean="0">
                <a:solidFill>
                  <a:srgbClr val="92D050"/>
                </a:solidFill>
              </a:rPr>
              <a:t>Horizon 2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AU" sz="1500" dirty="0">
              <a:solidFill>
                <a:schemeClr val="bg1"/>
              </a:solidFill>
            </a:endParaRPr>
          </a:p>
          <a:p>
            <a:pPr algn="ctr"/>
            <a:r>
              <a:rPr lang="en-AU" sz="1500" dirty="0">
                <a:solidFill>
                  <a:schemeClr val="bg1"/>
                </a:solidFill>
              </a:rPr>
              <a:t>M</a:t>
            </a:r>
            <a:r>
              <a:rPr lang="en-AU" sz="1500" dirty="0" smtClean="0">
                <a:solidFill>
                  <a:schemeClr val="bg1"/>
                </a:solidFill>
              </a:rPr>
              <a:t>igration </a:t>
            </a:r>
            <a:r>
              <a:rPr lang="en-AU" sz="1500" dirty="0">
                <a:solidFill>
                  <a:schemeClr val="bg1"/>
                </a:solidFill>
              </a:rPr>
              <a:t>of non-stock to stock items</a:t>
            </a:r>
          </a:p>
          <a:p>
            <a:pPr algn="ctr"/>
            <a:endParaRPr lang="en-AU" sz="1600" i="1" dirty="0" smtClean="0">
              <a:solidFill>
                <a:schemeClr val="bg1"/>
              </a:solidFill>
            </a:endParaRPr>
          </a:p>
          <a:p>
            <a:pPr algn="ctr"/>
            <a:r>
              <a:rPr lang="en-AU" sz="1200" i="1" dirty="0">
                <a:solidFill>
                  <a:schemeClr val="bg1"/>
                </a:solidFill>
              </a:rPr>
              <a:t>E</a:t>
            </a:r>
            <a:r>
              <a:rPr lang="en-AU" sz="1200" i="1" dirty="0" smtClean="0">
                <a:solidFill>
                  <a:schemeClr val="bg1"/>
                </a:solidFill>
              </a:rPr>
              <a:t>fficiencies </a:t>
            </a:r>
            <a:r>
              <a:rPr lang="en-AU" sz="1200" i="1" dirty="0">
                <a:solidFill>
                  <a:schemeClr val="bg1"/>
                </a:solidFill>
              </a:rPr>
              <a:t>include further standardisation of products resulting in increased procurement leverage and freight savings</a:t>
            </a:r>
          </a:p>
        </p:txBody>
      </p:sp>
      <p:sp>
        <p:nvSpPr>
          <p:cNvPr id="7" name="Rounded Rectangle 6"/>
          <p:cNvSpPr/>
          <p:nvPr/>
        </p:nvSpPr>
        <p:spPr bwMode="auto">
          <a:xfrm>
            <a:off x="6248400" y="1488473"/>
            <a:ext cx="2209800" cy="2988277"/>
          </a:xfrm>
          <a:prstGeom prst="roundRect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AU" b="1" u="sng" dirty="0" smtClean="0">
                <a:solidFill>
                  <a:srgbClr val="92D050"/>
                </a:solidFill>
              </a:rPr>
              <a:t>Horizon 3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AU" u="sng" dirty="0" smtClean="0"/>
          </a:p>
          <a:p>
            <a:pPr algn="ctr"/>
            <a:r>
              <a:rPr lang="en-AU" sz="1500" dirty="0">
                <a:solidFill>
                  <a:schemeClr val="bg1"/>
                </a:solidFill>
              </a:rPr>
              <a:t>I</a:t>
            </a:r>
            <a:r>
              <a:rPr lang="en-AU" sz="1500" dirty="0" smtClean="0">
                <a:solidFill>
                  <a:schemeClr val="bg1"/>
                </a:solidFill>
              </a:rPr>
              <a:t>ntegration </a:t>
            </a:r>
            <a:r>
              <a:rPr lang="en-AU" sz="1500" dirty="0">
                <a:solidFill>
                  <a:schemeClr val="bg1"/>
                </a:solidFill>
              </a:rPr>
              <a:t>of non-stock into warehouse operations</a:t>
            </a:r>
          </a:p>
          <a:p>
            <a:pPr algn="ctr"/>
            <a:endParaRPr lang="en-AU" sz="1600" dirty="0" smtClean="0"/>
          </a:p>
          <a:p>
            <a:pPr algn="ctr"/>
            <a:r>
              <a:rPr lang="en-AU" sz="1200" i="1" dirty="0">
                <a:solidFill>
                  <a:schemeClr val="bg1"/>
                </a:solidFill>
              </a:rPr>
              <a:t>Efficiencies will be achieved by the cross docking of purchased items via the warehouse resulting in further freight savings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895350"/>
            <a:ext cx="853922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1500" dirty="0"/>
              <a:t>The main deliverables of the Warehouse Transformation Program have been identified </a:t>
            </a:r>
            <a:r>
              <a:rPr lang="en-AU" sz="1500" dirty="0" smtClean="0"/>
              <a:t>and </a:t>
            </a:r>
            <a:r>
              <a:rPr lang="en-AU" sz="1500" dirty="0"/>
              <a:t>will be realised progressively over </a:t>
            </a:r>
            <a:r>
              <a:rPr lang="en-AU" sz="1500" dirty="0" smtClean="0"/>
              <a:t>three horizons</a:t>
            </a:r>
            <a:endParaRPr lang="en-AU" sz="1500" dirty="0"/>
          </a:p>
        </p:txBody>
      </p:sp>
    </p:spTree>
    <p:extLst>
      <p:ext uri="{BB962C8B-B14F-4D97-AF65-F5344CB8AC3E}">
        <p14:creationId xmlns:p14="http://schemas.microsoft.com/office/powerpoint/2010/main" val="392721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9" t="7966" r="31714" b="75290"/>
          <a:stretch/>
        </p:blipFill>
        <p:spPr bwMode="auto">
          <a:xfrm>
            <a:off x="4670566" y="71595"/>
            <a:ext cx="4118266" cy="877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4" t="6357" r="21760" b="14844"/>
          <a:stretch/>
        </p:blipFill>
        <p:spPr bwMode="auto">
          <a:xfrm>
            <a:off x="1766061" y="866399"/>
            <a:ext cx="4937588" cy="41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740620" y="3033981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00" dirty="0" smtClean="0"/>
              <a:t>3</a:t>
            </a:r>
            <a:endParaRPr lang="en-AU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5815299" y="3291597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00" dirty="0" smtClean="0"/>
              <a:t>2</a:t>
            </a:r>
            <a:endParaRPr lang="en-AU" sz="1050" dirty="0"/>
          </a:p>
        </p:txBody>
      </p:sp>
      <p:sp>
        <p:nvSpPr>
          <p:cNvPr id="15" name="TextBox 14"/>
          <p:cNvSpPr txBox="1"/>
          <p:nvPr/>
        </p:nvSpPr>
        <p:spPr>
          <a:xfrm>
            <a:off x="6272499" y="2530555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00" dirty="0" smtClean="0"/>
              <a:t>1</a:t>
            </a:r>
            <a:endParaRPr lang="en-AU" sz="900" dirty="0"/>
          </a:p>
        </p:txBody>
      </p:sp>
      <p:sp>
        <p:nvSpPr>
          <p:cNvPr id="17" name="TextBox 16"/>
          <p:cNvSpPr txBox="1"/>
          <p:nvPr/>
        </p:nvSpPr>
        <p:spPr>
          <a:xfrm>
            <a:off x="3124200" y="4143317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00" dirty="0" smtClean="0"/>
              <a:t>5</a:t>
            </a:r>
            <a:endParaRPr lang="en-AU" sz="900" dirty="0"/>
          </a:p>
        </p:txBody>
      </p:sp>
      <p:sp>
        <p:nvSpPr>
          <p:cNvPr id="18" name="TextBox 17"/>
          <p:cNvSpPr txBox="1"/>
          <p:nvPr/>
        </p:nvSpPr>
        <p:spPr>
          <a:xfrm>
            <a:off x="4006255" y="2705567"/>
            <a:ext cx="457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900" dirty="0" smtClean="0"/>
              <a:t>4</a:t>
            </a:r>
            <a:endParaRPr lang="en-AU" sz="900" dirty="0"/>
          </a:p>
        </p:txBody>
      </p:sp>
      <p:sp>
        <p:nvSpPr>
          <p:cNvPr id="8" name="Rectangle 7"/>
          <p:cNvSpPr/>
          <p:nvPr/>
        </p:nvSpPr>
        <p:spPr>
          <a:xfrm>
            <a:off x="684645" y="259832"/>
            <a:ext cx="384154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Transition Schedule</a:t>
            </a:r>
            <a:endParaRPr lang="en-AU" sz="28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6753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170066" y="43025"/>
            <a:ext cx="49915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Warehouse - Operating Model</a:t>
            </a:r>
            <a:endParaRPr lang="en-AU" sz="28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66245"/>
            <a:ext cx="5486400" cy="421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24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4300"/>
            <a:ext cx="7924800" cy="628650"/>
          </a:xfrm>
        </p:spPr>
        <p:txBody>
          <a:bodyPr/>
          <a:lstStyle/>
          <a:p>
            <a:pPr algn="ctr"/>
            <a:r>
              <a:rPr lang="en-AU" sz="2800" dirty="0" smtClean="0"/>
              <a:t>Project Governance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8352" y="971550"/>
            <a:ext cx="8382000" cy="3886200"/>
          </a:xfrm>
        </p:spPr>
        <p:txBody>
          <a:bodyPr/>
          <a:lstStyle/>
          <a:p>
            <a:pPr marL="0" indent="0">
              <a:buNone/>
            </a:pPr>
            <a:r>
              <a:rPr lang="en-AU" sz="1200" dirty="0" smtClean="0"/>
              <a:t>The Warehouse </a:t>
            </a:r>
            <a:r>
              <a:rPr lang="en-AU" sz="1200" dirty="0"/>
              <a:t>Transformation Customer Consultative </a:t>
            </a:r>
            <a:r>
              <a:rPr lang="en-AU" sz="1200" dirty="0" smtClean="0"/>
              <a:t>Group was established to provide </a:t>
            </a:r>
            <a:r>
              <a:rPr lang="en-AU" sz="1200" dirty="0"/>
              <a:t>a governance structure </a:t>
            </a:r>
            <a:r>
              <a:rPr lang="en-AU" sz="1200" dirty="0" smtClean="0"/>
              <a:t>for </a:t>
            </a:r>
            <a:r>
              <a:rPr lang="en-AU" sz="1200" dirty="0"/>
              <a:t>the HSNSW Warehouse Transformation Program across NSW </a:t>
            </a:r>
            <a:r>
              <a:rPr lang="en-AU" sz="1200" dirty="0" smtClean="0"/>
              <a:t>Health</a:t>
            </a:r>
          </a:p>
          <a:p>
            <a:endParaRPr lang="en-AU" sz="1200" dirty="0" smtClean="0"/>
          </a:p>
          <a:p>
            <a:pPr marL="0" indent="0">
              <a:buNone/>
            </a:pPr>
            <a:r>
              <a:rPr lang="en-AU" sz="1200" dirty="0" smtClean="0"/>
              <a:t>This group met monthly and was instrumental in the:</a:t>
            </a:r>
          </a:p>
          <a:p>
            <a:pPr marL="0" indent="0">
              <a:buNone/>
            </a:pPr>
            <a:endParaRPr lang="en-AU" sz="12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AU" sz="1200" dirty="0" smtClean="0"/>
              <a:t>Escalation </a:t>
            </a:r>
            <a:r>
              <a:rPr lang="en-AU" sz="1200" dirty="0"/>
              <a:t>and resolution of high risk issues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AU" sz="1200" dirty="0" smtClean="0"/>
              <a:t>Identification and exploration of potential </a:t>
            </a:r>
            <a:r>
              <a:rPr lang="en-AU" sz="1200" dirty="0"/>
              <a:t>savings </a:t>
            </a:r>
            <a:endParaRPr lang="en-AU" sz="12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AU" sz="1200" dirty="0" smtClean="0"/>
              <a:t>Considering and managing the impact of program </a:t>
            </a:r>
            <a:r>
              <a:rPr lang="en-AU" sz="1200" dirty="0"/>
              <a:t>deliverables </a:t>
            </a:r>
            <a:endParaRPr lang="en-AU" sz="12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AU" sz="1200" dirty="0" smtClean="0"/>
              <a:t>Ensuring the </a:t>
            </a:r>
            <a:r>
              <a:rPr lang="en-AU" sz="1200" dirty="0"/>
              <a:t>transition requirements such as order</a:t>
            </a:r>
            <a:r>
              <a:rPr lang="en-AU" sz="1200" dirty="0" smtClean="0"/>
              <a:t>/ delivery </a:t>
            </a:r>
            <a:r>
              <a:rPr lang="en-AU" sz="1200" dirty="0"/>
              <a:t>schedules and transport arrangements </a:t>
            </a:r>
            <a:r>
              <a:rPr lang="en-AU" sz="1200" dirty="0" smtClean="0"/>
              <a:t>were aligned to Health </a:t>
            </a:r>
            <a:r>
              <a:rPr lang="en-AU" sz="1200" dirty="0"/>
              <a:t>Agency business </a:t>
            </a:r>
            <a:r>
              <a:rPr lang="en-AU" sz="1200" dirty="0" smtClean="0"/>
              <a:t>rules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AU" sz="1200" dirty="0" smtClean="0"/>
              <a:t>Approval of change management activities </a:t>
            </a:r>
            <a:endParaRPr lang="en-AU" sz="1200" dirty="0"/>
          </a:p>
          <a:p>
            <a:pPr marL="0" indent="0">
              <a:buNone/>
            </a:pPr>
            <a:r>
              <a:rPr lang="en-AU" sz="2000" dirty="0"/>
              <a:t>	</a:t>
            </a:r>
          </a:p>
          <a:p>
            <a:endParaRPr lang="en-AU" sz="2000" dirty="0"/>
          </a:p>
          <a:p>
            <a:pPr marL="0" indent="0">
              <a:buNone/>
            </a:pPr>
            <a:endParaRPr lang="en-AU" sz="2000" dirty="0" smtClean="0"/>
          </a:p>
          <a:p>
            <a:pPr marL="0" indent="0">
              <a:buNone/>
            </a:pPr>
            <a:endParaRPr lang="en-AU" sz="2000" dirty="0" smtClean="0"/>
          </a:p>
          <a:p>
            <a:pPr marL="0" indent="0">
              <a:buNone/>
            </a:pPr>
            <a:endParaRPr lang="en-AU" sz="2400" dirty="0"/>
          </a:p>
          <a:p>
            <a:pPr lvl="1"/>
            <a:endParaRPr lang="en-AU" sz="2000" dirty="0" smtClean="0"/>
          </a:p>
          <a:p>
            <a:pPr lvl="1"/>
            <a:endParaRPr lang="en-AU" sz="2000" dirty="0"/>
          </a:p>
        </p:txBody>
      </p:sp>
    </p:spTree>
    <p:extLst>
      <p:ext uri="{BB962C8B-B14F-4D97-AF65-F5344CB8AC3E}">
        <p14:creationId xmlns:p14="http://schemas.microsoft.com/office/powerpoint/2010/main" val="293576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33350"/>
            <a:ext cx="8153400" cy="609600"/>
          </a:xfrm>
        </p:spPr>
        <p:txBody>
          <a:bodyPr/>
          <a:lstStyle/>
          <a:p>
            <a:pPr algn="ctr"/>
            <a:r>
              <a:rPr lang="en-US" sz="2800" dirty="0"/>
              <a:t>Customer Engagement </a:t>
            </a:r>
            <a:r>
              <a:rPr lang="en-US" sz="2800" dirty="0" smtClean="0"/>
              <a:t>initiatives during transition</a:t>
            </a:r>
            <a:endParaRPr lang="en-AU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971550"/>
            <a:ext cx="7924800" cy="34290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AU" sz="1200" dirty="0"/>
              <a:t>Transition forums - </a:t>
            </a:r>
            <a:r>
              <a:rPr lang="en-AU" sz="1200" kern="1200" dirty="0"/>
              <a:t>Provide overview of expected outcomes and </a:t>
            </a:r>
            <a:r>
              <a:rPr lang="en-AU" sz="1200" kern="1200" dirty="0" smtClean="0"/>
              <a:t>change</a:t>
            </a:r>
          </a:p>
          <a:p>
            <a:pPr marL="0" indent="0">
              <a:buNone/>
            </a:pPr>
            <a:endParaRPr lang="en-AU" sz="1200" kern="1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AU" sz="1200" kern="1200" dirty="0">
                <a:solidFill>
                  <a:schemeClr val="dk1"/>
                </a:solidFill>
                <a:sym typeface="Symbol"/>
              </a:rPr>
              <a:t>Transition Program</a:t>
            </a:r>
            <a:r>
              <a:rPr lang="en-AU" sz="1200" dirty="0"/>
              <a:t> groups - </a:t>
            </a:r>
            <a:r>
              <a:rPr lang="en-US" sz="1200" kern="1200" dirty="0"/>
              <a:t>Monitor the progression of program tasks (HSNSW and customers</a:t>
            </a:r>
            <a:r>
              <a:rPr lang="en-US" sz="1200" kern="1200" dirty="0" smtClean="0"/>
              <a:t>)</a:t>
            </a:r>
          </a:p>
          <a:p>
            <a:pPr marL="0" indent="0">
              <a:buNone/>
            </a:pPr>
            <a:endParaRPr lang="en-US" sz="1200" kern="1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AU" sz="1200" dirty="0"/>
              <a:t>Education roadshows - </a:t>
            </a:r>
            <a:r>
              <a:rPr lang="en-AU" sz="1200" kern="1200" dirty="0"/>
              <a:t>Face to face roadshows for requisitioner’s providing overview of future service </a:t>
            </a:r>
            <a:r>
              <a:rPr lang="en-AU" sz="1200" kern="1200" dirty="0" smtClean="0"/>
              <a:t>model</a:t>
            </a:r>
          </a:p>
          <a:p>
            <a:pPr marL="0" indent="0">
              <a:buNone/>
            </a:pPr>
            <a:endParaRPr lang="en-AU" sz="1200" kern="1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AU" sz="1200" dirty="0"/>
              <a:t>Factsheets - </a:t>
            </a:r>
            <a:r>
              <a:rPr lang="en-AU" sz="1200" kern="1200" dirty="0"/>
              <a:t>Provided on a monthly basis with a view to provide updates and/or </a:t>
            </a:r>
            <a:r>
              <a:rPr lang="en-AU" sz="1200" kern="1200" dirty="0" smtClean="0"/>
              <a:t>FAQs</a:t>
            </a:r>
          </a:p>
          <a:p>
            <a:pPr marL="0" indent="0">
              <a:buNone/>
            </a:pPr>
            <a:endParaRPr lang="en-AU" sz="1200" kern="1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AU" sz="1200" kern="1200" dirty="0">
                <a:solidFill>
                  <a:schemeClr val="dk1"/>
                </a:solidFill>
                <a:sym typeface="Symbol"/>
              </a:rPr>
              <a:t>Customer</a:t>
            </a:r>
            <a:r>
              <a:rPr lang="en-AU" sz="1200" dirty="0"/>
              <a:t> Surveys </a:t>
            </a:r>
            <a:r>
              <a:rPr lang="en-AU" sz="1200" kern="1200" dirty="0"/>
              <a:t>Provided to identify customers concerns and harvest customer </a:t>
            </a:r>
            <a:r>
              <a:rPr lang="en-AU" sz="1200" kern="1200" dirty="0" smtClean="0"/>
              <a:t>feedback</a:t>
            </a:r>
          </a:p>
          <a:p>
            <a:pPr marL="0" indent="0">
              <a:buNone/>
            </a:pPr>
            <a:endParaRPr lang="en-AU" sz="1200" kern="1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AU" sz="1200" kern="1200" dirty="0">
                <a:sym typeface="Symbol"/>
              </a:rPr>
              <a:t>Transition go live support </a:t>
            </a:r>
            <a:endParaRPr lang="en-AU" sz="1200" kern="1200" dirty="0" smtClean="0">
              <a:sym typeface="Symbol"/>
            </a:endParaRPr>
          </a:p>
          <a:p>
            <a:pPr marL="0" indent="0">
              <a:buNone/>
            </a:pPr>
            <a:endParaRPr lang="en-AU" sz="1200" kern="1200" dirty="0" smtClean="0">
              <a:sym typeface="Symbol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AU" sz="1200" dirty="0"/>
              <a:t>Dedicated intranet </a:t>
            </a:r>
            <a:r>
              <a:rPr lang="en-AU" sz="1200" dirty="0" smtClean="0"/>
              <a:t>page</a:t>
            </a:r>
          </a:p>
          <a:p>
            <a:pPr marL="0" indent="0">
              <a:buNone/>
            </a:pPr>
            <a:endParaRPr lang="en-AU" sz="1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AU" sz="1200" dirty="0"/>
              <a:t>Dedicated enquiry email </a:t>
            </a:r>
            <a:endParaRPr lang="en-AU" sz="1200" i="1" kern="1200" dirty="0">
              <a:solidFill>
                <a:srgbClr val="FF0000"/>
              </a:solidFill>
            </a:endParaRPr>
          </a:p>
          <a:p>
            <a:endParaRPr lang="en-AU" sz="1200" i="1" kern="1200" dirty="0">
              <a:solidFill>
                <a:srgbClr val="FF0000"/>
              </a:solidFill>
            </a:endParaRPr>
          </a:p>
          <a:p>
            <a:endParaRPr lang="en-AU" sz="1200" kern="1200" dirty="0" smtClean="0">
              <a:sym typeface="Symbol"/>
            </a:endParaRPr>
          </a:p>
          <a:p>
            <a:endParaRPr lang="en-AU" sz="1200" dirty="0"/>
          </a:p>
          <a:p>
            <a:endParaRPr lang="en-AU" sz="1200" kern="1200" dirty="0"/>
          </a:p>
          <a:p>
            <a:endParaRPr lang="en-AU" sz="1200" kern="1200" dirty="0"/>
          </a:p>
          <a:p>
            <a:endParaRPr lang="en-AU" sz="1200" kern="1200" dirty="0"/>
          </a:p>
          <a:p>
            <a:endParaRPr lang="en-AU" sz="1200" kern="1200" dirty="0"/>
          </a:p>
          <a:p>
            <a:endParaRPr lang="en-AU" sz="1200" kern="1200" dirty="0"/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56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901543" y="35800"/>
            <a:ext cx="556605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Yennora</a:t>
            </a:r>
            <a:r>
              <a:rPr lang="en-US" sz="28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 Warehouse </a:t>
            </a:r>
            <a:r>
              <a:rPr lang="en-US" sz="280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</a:t>
            </a:r>
            <a:r>
              <a:rPr lang="en-US" sz="280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ite</a:t>
            </a:r>
            <a:endParaRPr lang="en-AU" sz="280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838200" y="534715"/>
            <a:ext cx="7848600" cy="360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en-AU" sz="1400" dirty="0" smtClean="0"/>
              <a:t>Location - 81 </a:t>
            </a:r>
            <a:r>
              <a:rPr lang="en-AU" sz="1400" dirty="0"/>
              <a:t>Byron Road </a:t>
            </a:r>
            <a:r>
              <a:rPr lang="en-AU" sz="1400" dirty="0" smtClean="0"/>
              <a:t>Yennora -12000 sqm</a:t>
            </a:r>
            <a:endParaRPr lang="en-AU" sz="14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728272614"/>
              </p:ext>
            </p:extLst>
          </p:nvPr>
        </p:nvGraphicFramePr>
        <p:xfrm>
          <a:off x="1219200" y="895351"/>
          <a:ext cx="7239000" cy="3657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6136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</TotalTime>
  <Words>1051</Words>
  <Application>Microsoft Office PowerPoint</Application>
  <PresentationFormat>On-screen Show (16:9)</PresentationFormat>
  <Paragraphs>178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Courier New</vt:lpstr>
      <vt:lpstr>Symbol</vt:lpstr>
      <vt:lpstr>Wingdings</vt:lpstr>
      <vt:lpstr>Custom Design</vt:lpstr>
      <vt:lpstr>NSW Health  Warehouse Transformation</vt:lpstr>
      <vt:lpstr>HealthShare  NSW Health Shared Services Provider</vt:lpstr>
      <vt:lpstr>PowerPoint Presentation</vt:lpstr>
      <vt:lpstr>Warehouse Transformation Program Deliverables</vt:lpstr>
      <vt:lpstr>PowerPoint Presentation</vt:lpstr>
      <vt:lpstr>PowerPoint Presentation</vt:lpstr>
      <vt:lpstr>Project Governance</vt:lpstr>
      <vt:lpstr>Customer Engagement initiatives during transition</vt:lpstr>
      <vt:lpstr>PowerPoint Presentation</vt:lpstr>
      <vt:lpstr>Key Service Issues - post transition 2016 </vt:lpstr>
      <vt:lpstr>Where we are Today</vt:lpstr>
      <vt:lpstr>Customer Engagement</vt:lpstr>
      <vt:lpstr>Advantages our Partnership will continue to provide</vt:lpstr>
      <vt:lpstr>Quick Facts on our Operation</vt:lpstr>
      <vt:lpstr>Questions ?</vt:lpstr>
    </vt:vector>
  </TitlesOfParts>
  <Company>Health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HealthShare NSW PPT Template 16-9</dc:title>
  <dc:creator>Health TECHNOLOGY</dc:creator>
  <cp:lastModifiedBy>AHSPO</cp:lastModifiedBy>
  <cp:revision>74</cp:revision>
  <dcterms:created xsi:type="dcterms:W3CDTF">2010-03-22T06:11:25Z</dcterms:created>
  <dcterms:modified xsi:type="dcterms:W3CDTF">2017-08-15T20:28:54Z</dcterms:modified>
</cp:coreProperties>
</file>