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53" r:id="rId2"/>
  </p:sldMasterIdLst>
  <p:notesMasterIdLst>
    <p:notesMasterId r:id="rId25"/>
  </p:notesMasterIdLst>
  <p:handoutMasterIdLst>
    <p:handoutMasterId r:id="rId26"/>
  </p:handoutMasterIdLst>
  <p:sldIdLst>
    <p:sldId id="256" r:id="rId3"/>
    <p:sldId id="282" r:id="rId4"/>
    <p:sldId id="286" r:id="rId5"/>
    <p:sldId id="287" r:id="rId6"/>
    <p:sldId id="288" r:id="rId7"/>
    <p:sldId id="289" r:id="rId8"/>
    <p:sldId id="290" r:id="rId9"/>
    <p:sldId id="302" r:id="rId10"/>
    <p:sldId id="303" r:id="rId11"/>
    <p:sldId id="304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285" r:id="rId21"/>
    <p:sldId id="301" r:id="rId22"/>
    <p:sldId id="300" r:id="rId23"/>
    <p:sldId id="284" r:id="rId24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2">
          <p15:clr>
            <a:srgbClr val="A4A3A4"/>
          </p15:clr>
        </p15:guide>
        <p15:guide id="2" pos="2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F53"/>
    <a:srgbClr val="005BBB"/>
    <a:srgbClr val="00AF3F"/>
    <a:srgbClr val="824BB0"/>
    <a:srgbClr val="FFA02F"/>
    <a:srgbClr val="9A9B9C"/>
    <a:srgbClr val="490E6F"/>
    <a:srgbClr val="3DB7E4"/>
    <a:srgbClr val="8F23B3"/>
    <a:srgbClr val="75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6" autoAdjust="0"/>
    <p:restoredTop sz="94624"/>
  </p:normalViewPr>
  <p:slideViewPr>
    <p:cSldViewPr snapToGrid="0" snapToObjects="1" showGuides="1">
      <p:cViewPr>
        <p:scale>
          <a:sx n="96" d="100"/>
          <a:sy n="96" d="100"/>
        </p:scale>
        <p:origin x="-2068" y="-940"/>
      </p:cViewPr>
      <p:guideLst>
        <p:guide orient="horz" pos="222"/>
        <p:guide pos="2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FDA12-5257-4CBC-827F-5A4D3EBE00A5}" type="datetimeFigureOut">
              <a:rPr lang="en-AU" smtClean="0"/>
              <a:t>7/08/2017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AU" smtClean="0"/>
              <a:t>The Faculty Roundtable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DAA9F-6DDA-45CF-943E-3D7D9FFA8CA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043281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8C1D9B-E29B-4C65-9EEB-6881E09692BD}" type="datetimeFigureOut">
              <a:rPr lang="en-AU" smtClean="0"/>
              <a:t>7/08/2017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AU" smtClean="0"/>
              <a:t>The Faculty Roundtable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6BB7C-2398-426B-AF0D-B0ABB94281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335440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2295A-FC8A-7A46-83D9-5F61FDA3613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The Faculty Roundtable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9142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86BB7C-2398-426B-AF0D-B0ABB942812D}" type="slidenum">
              <a:rPr lang="en-AU" smtClean="0"/>
              <a:t>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The Faculty Roundtable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34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4" name="Picture 3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38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9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360000" cy="5143500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824BB0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824BB0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200150" indent="-285750">
              <a:buClr>
                <a:srgbClr val="824BB0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3440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3750" y="1658057"/>
            <a:ext cx="3847848" cy="2936168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8952" y="1662927"/>
            <a:ext cx="3847848" cy="293616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20000"/>
              </a:spcBef>
              <a:buFont typeface="Arial"/>
              <a:defRPr lang="en-US" sz="20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457200" rtl="0" eaLnBrk="1" latinLnBrk="0" hangingPunct="1">
              <a:spcBef>
                <a:spcPct val="20000"/>
              </a:spcBef>
              <a:buFont typeface="Arial"/>
              <a:defRPr lang="en-US" sz="16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457200" rtl="0" eaLnBrk="1" latinLnBrk="0" hangingPunct="1">
              <a:spcBef>
                <a:spcPct val="20000"/>
              </a:spcBef>
              <a:buFont typeface="Arial"/>
              <a:defRPr lang="en-US" sz="20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457200" rtl="0" eaLnBrk="1" latinLnBrk="0" hangingPunct="1">
              <a:spcBef>
                <a:spcPct val="20000"/>
              </a:spcBef>
              <a:buFont typeface="Arial"/>
              <a:defRPr lang="en-AU" sz="2000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60000" cy="5143500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474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rgbClr val="00AF3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3" name="Picture 2" descr="Kincare_Swimm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077" y="0"/>
            <a:ext cx="4028923" cy="5143500"/>
          </a:xfrm>
          <a:prstGeom prst="rect">
            <a:avLst/>
          </a:prstGeom>
        </p:spPr>
      </p:pic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1" name="Picture 10" descr="Wellbeing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50833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537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00AF3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3" name="Picture 2" descr="Kincare_Swimm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077" y="0"/>
            <a:ext cx="4028923" cy="5143500"/>
          </a:xfrm>
          <a:prstGeom prst="rect">
            <a:avLst/>
          </a:prstGeom>
        </p:spPr>
      </p:pic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0" name="Picture 9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5" y="4437425"/>
            <a:ext cx="2344252" cy="360000"/>
          </a:xfrm>
          <a:prstGeom prst="rect">
            <a:avLst/>
          </a:prstGeom>
        </p:spPr>
      </p:pic>
      <p:pic>
        <p:nvPicPr>
          <p:cNvPr id="4" name="Picture 3" descr="Wellbeing_green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2425"/>
            <a:ext cx="150833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364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360000" cy="5143500"/>
          </a:xfrm>
          <a:prstGeom prst="rect">
            <a:avLst/>
          </a:prstGeom>
          <a:solidFill>
            <a:srgbClr val="00AF3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00AF3F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00AF3F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00AF3F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00AF3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81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chemeClr val="accent2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11" name="Picture 10" descr="Kincare_Disability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38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0" name="Picture 9" descr="Disability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9998"/>
            <a:ext cx="143835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05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Kincare_Disability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38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A02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3" name="Picture 2" descr="Disability_oran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2425"/>
            <a:ext cx="143835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4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360000" cy="5143500"/>
          </a:xfrm>
          <a:prstGeom prst="rect">
            <a:avLst/>
          </a:prstGeom>
          <a:solidFill>
            <a:srgbClr val="FFA02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chemeClr val="tx1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chemeClr val="tx1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chemeClr val="tx1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chemeClr val="accent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0287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5143500" cy="5143500"/>
          </a:xfrm>
          <a:prstGeom prst="rect">
            <a:avLst/>
          </a:prstGeom>
          <a:solidFill>
            <a:schemeClr val="accent4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12" name="Picture 11" descr="Kincare_Wal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940" y="0"/>
            <a:ext cx="4030060" cy="5143500"/>
          </a:xfrm>
          <a:prstGeom prst="rect">
            <a:avLst/>
          </a:prstGeom>
        </p:spPr>
      </p:pic>
      <p:pic>
        <p:nvPicPr>
          <p:cNvPr id="13" name="Picture 12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23" name="Picture 22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5" y="4437425"/>
            <a:ext cx="2344252" cy="360000"/>
          </a:xfrm>
          <a:prstGeom prst="rect">
            <a:avLst/>
          </a:prstGeom>
        </p:spPr>
      </p:pic>
      <p:pic>
        <p:nvPicPr>
          <p:cNvPr id="25" name="Picture 24" descr="Health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061835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585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Kincare_Wal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940" y="0"/>
            <a:ext cx="4030060" cy="5143500"/>
          </a:xfrm>
          <a:prstGeom prst="rect">
            <a:avLst/>
          </a:prstGeom>
        </p:spPr>
      </p:pic>
      <p:pic>
        <p:nvPicPr>
          <p:cNvPr id="13" name="Picture 12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3" name="Picture 2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5" y="4437425"/>
            <a:ext cx="2344252" cy="360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chemeClr val="accent4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Health_blu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9998"/>
            <a:ext cx="1061835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68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38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0" name="Picture 9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5" y="4437425"/>
            <a:ext cx="2344252" cy="360000"/>
          </a:xfrm>
          <a:prstGeom prst="rect">
            <a:avLst/>
          </a:prstGeom>
        </p:spPr>
      </p:pic>
      <p:pic>
        <p:nvPicPr>
          <p:cNvPr id="8" name="Picture 7" descr="In-Home_purpl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17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360000" cy="5143500"/>
          </a:xfrm>
          <a:prstGeom prst="rect">
            <a:avLst/>
          </a:prstGeom>
          <a:solidFill>
            <a:srgbClr val="005BBB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005BBB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005BBB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005BBB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005BB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5560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69727" y="0"/>
            <a:ext cx="7804547" cy="1406426"/>
          </a:xfrm>
          <a:prstGeom prst="rect">
            <a:avLst/>
          </a:prstGeom>
        </p:spPr>
        <p:txBody>
          <a:bodyPr lIns="57397" tIns="28698" rIns="57397" bIns="28698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300">
                <a:solidFill>
                  <a:srgbClr val="942192"/>
                </a:solid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87626630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57397" tIns="28698" rIns="57397" bIns="28698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57397" tIns="28698" rIns="57397" bIns="28698"/>
          <a:lstStyle/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lIns="57397" tIns="28698" rIns="57397" bIns="28698"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lIns="57397" tIns="28698" rIns="57397" bIns="28698"/>
          <a:lstStyle/>
          <a:p>
            <a:fld id="{DB89DCF8-A0E1-476B-80AA-F1CA2268C6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01636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1198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3290888"/>
            <a:ext cx="9144000" cy="1852612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10" name="Picture 9" descr="Kincare_Cook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86763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18" name="Picture 17" descr="In-Hom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897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Kincare_Cook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86763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824BB0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9" name="Picture 8" descr="In-Home_purpl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14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90556"/>
            <a:ext cx="9143999" cy="360000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rgbClr val="490E6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824BB0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824BB0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824BB0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824BB0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73276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ncare_Swimm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290888"/>
            <a:ext cx="9144000" cy="1852612"/>
          </a:xfrm>
          <a:prstGeom prst="rect">
            <a:avLst/>
          </a:prstGeom>
          <a:solidFill>
            <a:srgbClr val="00AF3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90301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13" name="Picture 12" descr="Wellbeing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50833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84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Kincare_Swimm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90301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00AF3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13" name="Picture 12" descr="Wellbeing_green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2425"/>
            <a:ext cx="150833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82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90556"/>
            <a:ext cx="9143999" cy="360000"/>
          </a:xfrm>
          <a:prstGeom prst="rect">
            <a:avLst/>
          </a:prstGeom>
          <a:solidFill>
            <a:srgbClr val="00AF3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rgbClr val="490E6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00AF3F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00AF3F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00AF3F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00AF3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445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0"/>
            <a:ext cx="360000" cy="5143500"/>
          </a:xfrm>
          <a:prstGeom prst="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824BB0"/>
              </a:buClr>
              <a:buFont typeface="Wingdings" charset="2"/>
              <a:buChar char="§"/>
              <a:defRPr sz="2400">
                <a:solidFill>
                  <a:schemeClr val="tx2"/>
                </a:solidFill>
                <a:latin typeface="+mj-lt"/>
              </a:defRPr>
            </a:lvl1pPr>
            <a:lvl2pPr marL="742950" indent="-285750">
              <a:buClr>
                <a:srgbClr val="824BB0"/>
              </a:buClr>
              <a:buFont typeface="Wingdings" charset="2"/>
              <a:buChar char="§"/>
              <a:defRPr sz="1800">
                <a:solidFill>
                  <a:schemeClr val="tx2"/>
                </a:solidFill>
                <a:latin typeface="+mj-lt"/>
              </a:defRPr>
            </a:lvl2pPr>
            <a:lvl3pPr marL="1200150" indent="-285750">
              <a:buClr>
                <a:srgbClr val="824BB0"/>
              </a:buClr>
              <a:buFont typeface="Wingdings" charset="2"/>
              <a:buChar char="§"/>
              <a:defRPr sz="1400">
                <a:solidFill>
                  <a:schemeClr val="tx2"/>
                </a:solidFill>
                <a:latin typeface="+mj-lt"/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93356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3290888"/>
            <a:ext cx="9144000" cy="1852612"/>
          </a:xfrm>
          <a:prstGeom prst="rect">
            <a:avLst/>
          </a:prstGeom>
          <a:solidFill>
            <a:srgbClr val="FFA02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2" name="Picture 1" descr="Kincare_Disability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86763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3" name="Picture 2" descr="Disability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43835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incare_Disability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86763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A02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  <p:pic>
        <p:nvPicPr>
          <p:cNvPr id="14" name="Picture 13" descr="Disability_orang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3" y="352425"/>
            <a:ext cx="1438356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47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90556"/>
            <a:ext cx="9143999" cy="360000"/>
          </a:xfrm>
          <a:prstGeom prst="rect">
            <a:avLst/>
          </a:prstGeom>
          <a:solidFill>
            <a:srgbClr val="FFA02F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rgbClr val="490E6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FFA02F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FFA02F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FFA02F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FFA02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27936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3290888"/>
            <a:ext cx="9144000" cy="1852612"/>
          </a:xfrm>
          <a:prstGeom prst="rect">
            <a:avLst/>
          </a:prstGeom>
          <a:solidFill>
            <a:srgbClr val="005BBB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2" name="Picture 1" descr="Kincare_Walk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3310128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90301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36284903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3699" y="3436134"/>
            <a:ext cx="8390301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005BBB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pic>
        <p:nvPicPr>
          <p:cNvPr id="9" name="Picture 8" descr="Kincare_Walking_horizont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3310128"/>
          </a:xfrm>
          <a:prstGeom prst="rect">
            <a:avLst/>
          </a:prstGeom>
        </p:spPr>
      </p:pic>
      <p:pic>
        <p:nvPicPr>
          <p:cNvPr id="12" name="Picture 11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359275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752974" y="4467225"/>
            <a:ext cx="4031025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0695547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90556"/>
            <a:ext cx="9143999" cy="360000"/>
          </a:xfrm>
          <a:prstGeom prst="rect">
            <a:avLst/>
          </a:prstGeom>
          <a:solidFill>
            <a:srgbClr val="005BBB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rgbClr val="490E6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793718" y="1658057"/>
            <a:ext cx="7071313" cy="2974882"/>
          </a:xfrm>
          <a:prstGeom prst="rect">
            <a:avLst/>
          </a:prstGeom>
        </p:spPr>
        <p:txBody>
          <a:bodyPr vert="horz"/>
          <a:lstStyle>
            <a:lvl1pPr marL="342900" indent="-342900">
              <a:buClr>
                <a:srgbClr val="005BBB"/>
              </a:buClr>
              <a:buFont typeface="Wingdings" charset="2"/>
              <a:buChar char="§"/>
              <a:defRPr sz="2400">
                <a:solidFill>
                  <a:srgbClr val="4D4F53"/>
                </a:solidFill>
              </a:defRPr>
            </a:lvl1pPr>
            <a:lvl2pPr marL="742950" indent="-285750">
              <a:buClr>
                <a:srgbClr val="005BBB"/>
              </a:buClr>
              <a:buFont typeface="Wingdings" charset="2"/>
              <a:buChar char="§"/>
              <a:defRPr sz="1800">
                <a:solidFill>
                  <a:srgbClr val="4D4F53"/>
                </a:solidFill>
              </a:defRPr>
            </a:lvl2pPr>
            <a:lvl3pPr marL="1143000" indent="-228600">
              <a:buClr>
                <a:srgbClr val="005BBB"/>
              </a:buClr>
              <a:buFont typeface="Wingdings" charset="2"/>
              <a:buChar char="§"/>
              <a:defRPr sz="1400">
                <a:solidFill>
                  <a:srgbClr val="4D4F53"/>
                </a:solidFill>
              </a:defRPr>
            </a:lvl3pPr>
            <a:lvl4pPr>
              <a:defRPr sz="2400">
                <a:solidFill>
                  <a:srgbClr val="4D4F53"/>
                </a:solidFill>
              </a:defRPr>
            </a:lvl4pPr>
            <a:lvl5pPr>
              <a:defRPr sz="2400">
                <a:solidFill>
                  <a:srgbClr val="4D4F53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005BBB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AU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6951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3750" y="1658057"/>
            <a:ext cx="3847848" cy="2936168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8952" y="1662927"/>
            <a:ext cx="3847848" cy="2936168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20000"/>
              </a:spcBef>
              <a:buFont typeface="Arial"/>
              <a:defRPr lang="en-US" sz="20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457200" rtl="0" eaLnBrk="1" latinLnBrk="0" hangingPunct="1">
              <a:spcBef>
                <a:spcPct val="20000"/>
              </a:spcBef>
              <a:buFont typeface="Arial"/>
              <a:defRPr lang="en-US" sz="16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457200" rtl="0" eaLnBrk="1" latinLnBrk="0" hangingPunct="1">
              <a:spcBef>
                <a:spcPct val="20000"/>
              </a:spcBef>
              <a:buFont typeface="Arial"/>
              <a:defRPr lang="en-US" sz="2000" kern="1200" dirty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457200" rtl="0" eaLnBrk="1" latinLnBrk="0" hangingPunct="1">
              <a:spcBef>
                <a:spcPct val="20000"/>
              </a:spcBef>
              <a:buFont typeface="Arial"/>
              <a:defRPr lang="en-AU" sz="2000" kern="1200" dirty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539" y="0"/>
            <a:ext cx="360000" cy="5143500"/>
          </a:xfrm>
          <a:prstGeom prst="rect">
            <a:avLst/>
          </a:prstGeom>
          <a:solidFill>
            <a:schemeClr val="tx1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93750" y="771525"/>
            <a:ext cx="7071281" cy="59019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755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FCF169A5-FE07-4A13-9B48-E8B4C8F8E8A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133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2"/>
            <a:ext cx="5143500" cy="5143500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4" name="Picture 3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346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2994" y="3436132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2994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9" name="Picture 8" descr="In-Hom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94" y="359996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51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000500" y="-2"/>
            <a:ext cx="5143500" cy="5143500"/>
          </a:xfrm>
          <a:prstGeom prst="rect">
            <a:avLst/>
          </a:prstGeom>
          <a:solidFill>
            <a:srgbClr val="824BB0"/>
          </a:soli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tx1"/>
              </a:solidFill>
            </a:endParaRPr>
          </a:p>
        </p:txBody>
      </p:sp>
      <p:pic>
        <p:nvPicPr>
          <p:cNvPr id="4" name="Picture 3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93494" y="3436132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393494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9" name="Picture 8" descr="In-Hom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94" y="359996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6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38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3700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 i="0">
                <a:solidFill>
                  <a:srgbClr val="824BB0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3700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0" name="Picture 9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5" y="4437425"/>
            <a:ext cx="2344252" cy="360000"/>
          </a:xfrm>
          <a:prstGeom prst="rect">
            <a:avLst/>
          </a:prstGeom>
        </p:spPr>
      </p:pic>
      <p:pic>
        <p:nvPicPr>
          <p:cNvPr id="8" name="Picture 7" descr="In-Home_purpl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" y="359998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34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Kincare_Cooking_vertical_pp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28262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96777" y="3436134"/>
            <a:ext cx="4425244" cy="85725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2800" b="1" i="0">
                <a:solidFill>
                  <a:srgbClr val="824BB0"/>
                </a:solidFill>
                <a:latin typeface="Arial"/>
                <a:cs typeface="Arial"/>
              </a:defRPr>
            </a:lvl1pPr>
          </a:lstStyle>
          <a:p>
            <a:r>
              <a:rPr lang="en-AU" dirty="0" smtClean="0"/>
              <a:t>Insert Presentation</a:t>
            </a:r>
            <a:br>
              <a:rPr lang="en-AU" dirty="0" smtClean="0"/>
            </a:br>
            <a:r>
              <a:rPr lang="en-AU" dirty="0" smtClean="0"/>
              <a:t>Title Here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96777" y="4467225"/>
            <a:ext cx="4425950" cy="323850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400" b="0" i="0">
                <a:solidFill>
                  <a:srgbClr val="9A9B9C"/>
                </a:solidFill>
                <a:latin typeface="Arial"/>
                <a:cs typeface="Arial"/>
              </a:defRPr>
            </a:lvl1pPr>
            <a:lvl2pPr marL="457200" indent="0">
              <a:buNone/>
              <a:defRPr sz="1600">
                <a:solidFill>
                  <a:srgbClr val="FFFFFF"/>
                </a:solidFill>
              </a:defRPr>
            </a:lvl2pPr>
            <a:lvl3pPr marL="914400" indent="0">
              <a:buNone/>
              <a:defRPr sz="1600">
                <a:solidFill>
                  <a:srgbClr val="FFFFFF"/>
                </a:solidFill>
              </a:defRPr>
            </a:lvl3pPr>
            <a:lvl4pPr marL="1371600" indent="0">
              <a:buNone/>
              <a:defRPr sz="1600">
                <a:solidFill>
                  <a:srgbClr val="FFFFFF"/>
                </a:solidFill>
              </a:defRPr>
            </a:lvl4pPr>
            <a:lvl5pPr marL="1828800" indent="0">
              <a:buNone/>
              <a:defRPr sz="1600">
                <a:solidFill>
                  <a:srgbClr val="FFFFFF"/>
                </a:solidFill>
              </a:defRPr>
            </a:lvl5pPr>
          </a:lstStyle>
          <a:p>
            <a:pPr lvl="0"/>
            <a:r>
              <a:rPr lang="en-AU" dirty="0" smtClean="0"/>
              <a:t>Supporting text</a:t>
            </a:r>
          </a:p>
        </p:txBody>
      </p:sp>
      <p:pic>
        <p:nvPicPr>
          <p:cNvPr id="7" name="Picture 6" descr="KinCare_logo_26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  <p:pic>
        <p:nvPicPr>
          <p:cNvPr id="10" name="Picture 9" descr="Choose to be with KinCar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250" y="4467225"/>
            <a:ext cx="2344252" cy="360000"/>
          </a:xfrm>
          <a:prstGeom prst="rect">
            <a:avLst/>
          </a:prstGeom>
        </p:spPr>
      </p:pic>
      <p:pic>
        <p:nvPicPr>
          <p:cNvPr id="8" name="Picture 7" descr="In-Home_purpl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777" y="359998"/>
            <a:ext cx="1213761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4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inCare_logo_2617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373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5" r:id="rId4"/>
    <p:sldLayoutId id="2147483684" r:id="rId5"/>
    <p:sldLayoutId id="2147483694" r:id="rId6"/>
    <p:sldLayoutId id="2147483675" r:id="rId7"/>
    <p:sldLayoutId id="2147483676" r:id="rId8"/>
    <p:sldLayoutId id="2147483695" r:id="rId9"/>
    <p:sldLayoutId id="2147483677" r:id="rId10"/>
    <p:sldLayoutId id="2147483696" r:id="rId11"/>
    <p:sldLayoutId id="2147483651" r:id="rId12"/>
    <p:sldLayoutId id="2147483661" r:id="rId13"/>
    <p:sldLayoutId id="2147483671" r:id="rId14"/>
    <p:sldLayoutId id="2147483652" r:id="rId15"/>
    <p:sldLayoutId id="2147483662" r:id="rId16"/>
    <p:sldLayoutId id="2147483674" r:id="rId17"/>
    <p:sldLayoutId id="2147483650" r:id="rId18"/>
    <p:sldLayoutId id="2147483672" r:id="rId19"/>
    <p:sldLayoutId id="2147483673" r:id="rId20"/>
    <p:sldLayoutId id="2147483698" r:id="rId21"/>
    <p:sldLayoutId id="2147483699" r:id="rId22"/>
    <p:sldLayoutId id="2147483700" r:id="rId2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Myriad Pro"/>
          <a:ea typeface="+mn-ea"/>
          <a:cs typeface="Myriad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Myriad Pro"/>
          <a:ea typeface="+mn-ea"/>
          <a:cs typeface="Myriad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Myriad Pro"/>
          <a:ea typeface="+mn-ea"/>
          <a:cs typeface="Myriad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Myriad Pro"/>
          <a:ea typeface="+mn-ea"/>
          <a:cs typeface="Myriad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Myriad Pro"/>
          <a:ea typeface="+mn-ea"/>
          <a:cs typeface="Myriad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KinCare_logo_2617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00" y="-2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90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3" r:id="rId2"/>
    <p:sldLayoutId id="2147483669" r:id="rId3"/>
    <p:sldLayoutId id="2147483656" r:id="rId4"/>
    <p:sldLayoutId id="2147483664" r:id="rId5"/>
    <p:sldLayoutId id="2147483668" r:id="rId6"/>
    <p:sldLayoutId id="2147483655" r:id="rId7"/>
    <p:sldLayoutId id="2147483660" r:id="rId8"/>
    <p:sldLayoutId id="2147483667" r:id="rId9"/>
    <p:sldLayoutId id="2147483665" r:id="rId10"/>
    <p:sldLayoutId id="2147483666" r:id="rId11"/>
    <p:sldLayoutId id="214748365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0" y="2570923"/>
            <a:ext cx="4425244" cy="1722462"/>
          </a:xfrm>
        </p:spPr>
        <p:txBody>
          <a:bodyPr/>
          <a:lstStyle/>
          <a:p>
            <a:r>
              <a:rPr lang="en-AU" dirty="0" smtClean="0"/>
              <a:t>Efficient Procurement Practices – </a:t>
            </a:r>
            <a:br>
              <a:rPr lang="en-AU" dirty="0" smtClean="0"/>
            </a:br>
            <a:r>
              <a:rPr lang="en-AU" dirty="0" smtClean="0"/>
              <a:t>AHSPO Aug 17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Peter T Wong - Aug 2017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68002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809" y="245165"/>
            <a:ext cx="8363917" cy="60297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AU" sz="3200" b="1" i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Strategic Procurement Function</a:t>
            </a:r>
          </a:p>
        </p:txBody>
      </p:sp>
      <p:sp>
        <p:nvSpPr>
          <p:cNvPr id="33795" name="AutoShape 4"/>
          <p:cNvSpPr>
            <a:spLocks noChangeArrowheads="1"/>
          </p:cNvSpPr>
          <p:nvPr/>
        </p:nvSpPr>
        <p:spPr bwMode="auto">
          <a:xfrm>
            <a:off x="250825" y="1306116"/>
            <a:ext cx="1468438" cy="700088"/>
          </a:xfrm>
          <a:prstGeom prst="homePlate">
            <a:avLst>
              <a:gd name="adj" fmla="val 39328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AU" sz="2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796" name="AutoShape 5"/>
          <p:cNvSpPr>
            <a:spLocks noChangeArrowheads="1"/>
          </p:cNvSpPr>
          <p:nvPr/>
        </p:nvSpPr>
        <p:spPr bwMode="auto">
          <a:xfrm>
            <a:off x="1439863" y="1304926"/>
            <a:ext cx="1465262" cy="701278"/>
          </a:xfrm>
          <a:prstGeom prst="chevron">
            <a:avLst>
              <a:gd name="adj" fmla="val 3917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AU" sz="2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797" name="AutoShape 6"/>
          <p:cNvSpPr>
            <a:spLocks noChangeArrowheads="1"/>
          </p:cNvSpPr>
          <p:nvPr/>
        </p:nvSpPr>
        <p:spPr bwMode="auto">
          <a:xfrm>
            <a:off x="2668586" y="1304926"/>
            <a:ext cx="5051425" cy="677465"/>
          </a:xfrm>
          <a:prstGeom prst="chevron">
            <a:avLst>
              <a:gd name="adj" fmla="val 41766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AU" sz="2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798" name="AutoShape 10"/>
          <p:cNvSpPr>
            <a:spLocks noChangeArrowheads="1"/>
          </p:cNvSpPr>
          <p:nvPr/>
        </p:nvSpPr>
        <p:spPr bwMode="auto">
          <a:xfrm>
            <a:off x="7453314" y="1304926"/>
            <a:ext cx="1466849" cy="701278"/>
          </a:xfrm>
          <a:prstGeom prst="chevron">
            <a:avLst>
              <a:gd name="adj" fmla="val 39219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AU" sz="2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3799" name="Text Box 12"/>
          <p:cNvSpPr txBox="1">
            <a:spLocks noChangeArrowheads="1"/>
          </p:cNvSpPr>
          <p:nvPr/>
        </p:nvSpPr>
        <p:spPr bwMode="auto">
          <a:xfrm>
            <a:off x="250825" y="2006204"/>
            <a:ext cx="1081088" cy="30008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Implement recommended strategy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Implement standard compliance measures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Strong governance process and controls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Standardise purchasing systems, processes &amp; templates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Communication &amp; engagement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Complete Due Diligence of Preferred Suppliers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en-AU" sz="90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3800" name="Text Box 13"/>
          <p:cNvSpPr txBox="1">
            <a:spLocks noChangeArrowheads="1"/>
          </p:cNvSpPr>
          <p:nvPr/>
        </p:nvSpPr>
        <p:spPr bwMode="auto">
          <a:xfrm>
            <a:off x="1439863" y="2006204"/>
            <a:ext cx="1079500" cy="251607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Consistent global systems and knowledge sharing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In business Support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Centralised Procurement structure across Services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Category management approach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Supplier performance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Transition support</a:t>
            </a:r>
          </a:p>
        </p:txBody>
      </p:sp>
      <p:sp>
        <p:nvSpPr>
          <p:cNvPr id="35849" name="Text Box 14"/>
          <p:cNvSpPr txBox="1">
            <a:spLocks noChangeArrowheads="1"/>
          </p:cNvSpPr>
          <p:nvPr/>
        </p:nvSpPr>
        <p:spPr bwMode="auto">
          <a:xfrm>
            <a:off x="2905125" y="1684139"/>
            <a:ext cx="792162" cy="270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n-AU" sz="1000" dirty="0">
                <a:solidFill>
                  <a:srgbClr val="FFFFFF"/>
                </a:solidFill>
                <a:latin typeface="Arial Narrow" pitchFamily="34" charset="0"/>
              </a:rPr>
              <a:t>Corporate</a:t>
            </a:r>
            <a:r>
              <a:rPr lang="en-AU" sz="1100" b="1" dirty="0">
                <a:solidFill>
                  <a:srgbClr val="FFFFFF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33802" name="Text Box 15"/>
          <p:cNvSpPr txBox="1">
            <a:spLocks noChangeArrowheads="1"/>
          </p:cNvSpPr>
          <p:nvPr/>
        </p:nvSpPr>
        <p:spPr bwMode="auto">
          <a:xfrm>
            <a:off x="2668588" y="2006203"/>
            <a:ext cx="1150938" cy="23775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Leasehold property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Energy &amp; utilities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IT procurement E.g.. ECM, Consumables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Travel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Telecoms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Overhead categories (office products, print, uniforms &amp; safety)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Marketing, print &amp; public affairs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Professional services</a:t>
            </a:r>
          </a:p>
        </p:txBody>
      </p:sp>
      <p:sp>
        <p:nvSpPr>
          <p:cNvPr id="35851" name="Text Box 16"/>
          <p:cNvSpPr txBox="1">
            <a:spLocks noChangeArrowheads="1"/>
          </p:cNvSpPr>
          <p:nvPr/>
        </p:nvSpPr>
        <p:spPr bwMode="auto">
          <a:xfrm>
            <a:off x="3924300" y="1684140"/>
            <a:ext cx="1079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n-AU" sz="1000" dirty="0">
                <a:solidFill>
                  <a:srgbClr val="FFFFFF"/>
                </a:solidFill>
                <a:latin typeface="Arial Narrow" pitchFamily="34" charset="0"/>
              </a:rPr>
              <a:t>Assets, Fleet &amp; Equipment</a:t>
            </a:r>
          </a:p>
        </p:txBody>
      </p:sp>
      <p:sp>
        <p:nvSpPr>
          <p:cNvPr id="33804" name="Text Box 18"/>
          <p:cNvSpPr txBox="1">
            <a:spLocks noChangeArrowheads="1"/>
          </p:cNvSpPr>
          <p:nvPr/>
        </p:nvSpPr>
        <p:spPr bwMode="auto">
          <a:xfrm>
            <a:off x="3819526" y="2006204"/>
            <a:ext cx="1269309" cy="307007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IT asset management*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Fuel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Leasing &amp; fleet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Capital asset procurement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Asset Life Cycle Planning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Surplus equipment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Asset maintenance planning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Equipment records and standing order mgmt 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Central Equipment Hire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Equipment, asset &amp; master data management</a:t>
            </a:r>
          </a:p>
        </p:txBody>
      </p:sp>
      <p:sp>
        <p:nvSpPr>
          <p:cNvPr id="33805" name="Text Box 19"/>
          <p:cNvSpPr txBox="1">
            <a:spLocks noChangeArrowheads="1"/>
          </p:cNvSpPr>
          <p:nvPr/>
        </p:nvSpPr>
        <p:spPr bwMode="auto">
          <a:xfrm>
            <a:off x="5148263" y="2006204"/>
            <a:ext cx="1079500" cy="251607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Consistent Subcontractor procurement strategy 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Consistent strategy for sourcing materials &amp; consumables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Standardise Models across sites and Services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Subcontractor &amp; supplier performance management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Business value add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en-AU" sz="90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3806" name="Text Box 20"/>
          <p:cNvSpPr txBox="1">
            <a:spLocks noChangeArrowheads="1"/>
          </p:cNvSpPr>
          <p:nvPr/>
        </p:nvSpPr>
        <p:spPr bwMode="auto">
          <a:xfrm>
            <a:off x="6300790" y="2006204"/>
            <a:ext cx="1079499" cy="161582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defTabSz="9017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017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017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017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017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Employee related expenses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Donations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Sponsorships</a:t>
            </a:r>
            <a:endParaRPr lang="en-AU" sz="900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Taxes &amp; charges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Reporting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Transparency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Analytics</a:t>
            </a:r>
          </a:p>
        </p:txBody>
      </p:sp>
      <p:sp>
        <p:nvSpPr>
          <p:cNvPr id="33807" name="Text Box 21"/>
          <p:cNvSpPr txBox="1">
            <a:spLocks noChangeArrowheads="1"/>
          </p:cNvSpPr>
          <p:nvPr/>
        </p:nvSpPr>
        <p:spPr bwMode="auto">
          <a:xfrm>
            <a:off x="7453314" y="2006204"/>
            <a:ext cx="1073170" cy="25853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Supplier and subcontractor performance reporting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Business compliance monitoring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Supplier utilisation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Policy &amp; Process review and updating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Asset utilisation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Asset total cost of ownership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AU" sz="900" dirty="0" smtClean="0">
                <a:solidFill>
                  <a:srgbClr val="000000"/>
                </a:solidFill>
                <a:latin typeface="Arial Narrow" pitchFamily="34" charset="0"/>
              </a:rPr>
              <a:t>Business cost savings</a:t>
            </a:r>
          </a:p>
        </p:txBody>
      </p:sp>
      <p:sp>
        <p:nvSpPr>
          <p:cNvPr id="35856" name="Text Box 22"/>
          <p:cNvSpPr txBox="1">
            <a:spLocks noChangeArrowheads="1"/>
          </p:cNvSpPr>
          <p:nvPr/>
        </p:nvSpPr>
        <p:spPr bwMode="auto">
          <a:xfrm>
            <a:off x="5148263" y="1656755"/>
            <a:ext cx="1079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n-AU" sz="1000" dirty="0">
                <a:solidFill>
                  <a:srgbClr val="FFFFFF"/>
                </a:solidFill>
                <a:latin typeface="Arial Narrow" pitchFamily="34" charset="0"/>
              </a:rPr>
              <a:t>Subcontractors &amp; Materials</a:t>
            </a:r>
          </a:p>
        </p:txBody>
      </p:sp>
      <p:sp>
        <p:nvSpPr>
          <p:cNvPr id="35857" name="Text Box 23"/>
          <p:cNvSpPr txBox="1">
            <a:spLocks noChangeArrowheads="1"/>
          </p:cNvSpPr>
          <p:nvPr/>
        </p:nvSpPr>
        <p:spPr bwMode="auto">
          <a:xfrm>
            <a:off x="6227764" y="1738908"/>
            <a:ext cx="1152525" cy="215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en-AU" sz="1000" dirty="0">
                <a:solidFill>
                  <a:srgbClr val="FFFFFF"/>
                </a:solidFill>
                <a:latin typeface="Arial Narrow" pitchFamily="34" charset="0"/>
              </a:rPr>
              <a:t>Finance</a:t>
            </a:r>
          </a:p>
        </p:txBody>
      </p:sp>
      <p:sp>
        <p:nvSpPr>
          <p:cNvPr id="35858" name="Text Box 24"/>
          <p:cNvSpPr txBox="1">
            <a:spLocks noChangeArrowheads="1"/>
          </p:cNvSpPr>
          <p:nvPr/>
        </p:nvSpPr>
        <p:spPr bwMode="auto">
          <a:xfrm>
            <a:off x="296862" y="1429970"/>
            <a:ext cx="1468438" cy="41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000" b="1" dirty="0">
                <a:solidFill>
                  <a:srgbClr val="FFFFFF"/>
                </a:solidFill>
                <a:latin typeface="Arial" charset="0"/>
              </a:rPr>
              <a:t>1. Governance, Safety &amp; Systems</a:t>
            </a:r>
          </a:p>
        </p:txBody>
      </p:sp>
      <p:sp>
        <p:nvSpPr>
          <p:cNvPr id="35859" name="Text Box 25"/>
          <p:cNvSpPr txBox="1">
            <a:spLocks noChangeArrowheads="1"/>
          </p:cNvSpPr>
          <p:nvPr/>
        </p:nvSpPr>
        <p:spPr bwMode="auto">
          <a:xfrm>
            <a:off x="1765301" y="1519237"/>
            <a:ext cx="936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000" b="1" dirty="0">
                <a:solidFill>
                  <a:srgbClr val="FFFFFF"/>
                </a:solidFill>
                <a:latin typeface="Arial" charset="0"/>
              </a:rPr>
              <a:t>2. Structure &amp; Strategy</a:t>
            </a:r>
          </a:p>
        </p:txBody>
      </p:sp>
      <p:sp>
        <p:nvSpPr>
          <p:cNvPr id="35860" name="Text Box 26"/>
          <p:cNvSpPr txBox="1">
            <a:spLocks noChangeArrowheads="1"/>
          </p:cNvSpPr>
          <p:nvPr/>
        </p:nvSpPr>
        <p:spPr bwMode="auto">
          <a:xfrm>
            <a:off x="3132139" y="1416248"/>
            <a:ext cx="43211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000" b="1" dirty="0">
                <a:solidFill>
                  <a:srgbClr val="FFFFFF"/>
                </a:solidFill>
                <a:latin typeface="Arial" charset="0"/>
              </a:rPr>
              <a:t>3. Category Management</a:t>
            </a:r>
          </a:p>
        </p:txBody>
      </p:sp>
      <p:sp>
        <p:nvSpPr>
          <p:cNvPr id="35861" name="Text Box 27"/>
          <p:cNvSpPr txBox="1">
            <a:spLocks noChangeArrowheads="1"/>
          </p:cNvSpPr>
          <p:nvPr/>
        </p:nvSpPr>
        <p:spPr bwMode="auto">
          <a:xfrm>
            <a:off x="7812089" y="1507927"/>
            <a:ext cx="10810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000" b="1" dirty="0">
                <a:solidFill>
                  <a:srgbClr val="FFFFFF"/>
                </a:solidFill>
                <a:latin typeface="Arial" charset="0"/>
              </a:rPr>
              <a:t>4. Optimising &amp; Reporting</a:t>
            </a:r>
          </a:p>
        </p:txBody>
      </p:sp>
    </p:spTree>
    <p:extLst>
      <p:ext uri="{BB962C8B-B14F-4D97-AF65-F5344CB8AC3E}">
        <p14:creationId xmlns:p14="http://schemas.microsoft.com/office/powerpoint/2010/main" val="390542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93718" y="1672844"/>
            <a:ext cx="7071313" cy="2974882"/>
          </a:xfrm>
        </p:spPr>
        <p:txBody>
          <a:bodyPr/>
          <a:lstStyle/>
          <a:p>
            <a:endParaRPr lang="en-AU" dirty="0" smtClean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3718" y="192158"/>
            <a:ext cx="7071313" cy="629478"/>
          </a:xfrm>
        </p:spPr>
        <p:txBody>
          <a:bodyPr/>
          <a:lstStyle/>
          <a:p>
            <a:r>
              <a:rPr lang="en-AU" i="1" dirty="0" smtClean="0"/>
              <a:t>What is Procurement?</a:t>
            </a:r>
            <a:endParaRPr lang="en-AU" i="1" dirty="0"/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549153" y="1202533"/>
            <a:ext cx="8229600" cy="1393031"/>
            <a:chOff x="142875" y="1785938"/>
            <a:chExt cx="9047163" cy="2011362"/>
          </a:xfrm>
        </p:grpSpPr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>
              <a:off x="142875" y="3009900"/>
              <a:ext cx="9047163" cy="787400"/>
            </a:xfrm>
            <a:prstGeom prst="parallelogram">
              <a:avLst>
                <a:gd name="adj" fmla="val 209053"/>
              </a:avLst>
            </a:prstGeom>
            <a:solidFill>
              <a:srgbClr val="6699FF">
                <a:alpha val="67058"/>
              </a:srgbClr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AU" dirty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7" name="Group 31"/>
            <p:cNvGrpSpPr>
              <a:grpSpLocks/>
            </p:cNvGrpSpPr>
            <p:nvPr/>
          </p:nvGrpSpPr>
          <p:grpSpPr bwMode="auto">
            <a:xfrm>
              <a:off x="2990850" y="1785938"/>
              <a:ext cx="3065463" cy="1974664"/>
              <a:chOff x="2990850" y="1785938"/>
              <a:chExt cx="3065463" cy="1974664"/>
            </a:xfrm>
          </p:grpSpPr>
          <p:sp>
            <p:nvSpPr>
              <p:cNvPr id="8" name="AutoShape 16"/>
              <p:cNvSpPr>
                <a:spLocks noChangeArrowheads="1"/>
              </p:cNvSpPr>
              <p:nvPr/>
            </p:nvSpPr>
            <p:spPr bwMode="auto">
              <a:xfrm>
                <a:off x="2990850" y="1785938"/>
                <a:ext cx="3065463" cy="1871662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 w="9525">
                <a:miter lim="800000"/>
                <a:headEnd/>
                <a:tailEnd/>
              </a:ln>
              <a:effectLst>
                <a:outerShdw blurRad="50800" dist="50800" dir="5400000" algn="ctr" rotWithShape="0">
                  <a:srgbClr val="FF6600"/>
                </a:outerShdw>
              </a:effectLst>
              <a:scene3d>
                <a:camera prst="legacyObliqueTopRight"/>
                <a:lightRig rig="legacyFlat3" dir="b"/>
              </a:scene3d>
              <a:sp3d extrusionH="430200" contourW="12700" prstMaterial="flat">
                <a:bevelT prst="angle"/>
                <a:bevelB prst="angle"/>
                <a:extrusionClr>
                  <a:srgbClr val="FF9A00"/>
                </a:extrusionClr>
                <a:contourClr>
                  <a:srgbClr val="FF6600"/>
                </a:contour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en-AU" dirty="0">
                  <a:solidFill>
                    <a:prstClr val="black"/>
                  </a:solidFill>
                  <a:latin typeface="Arial" charset="0"/>
                </a:endParaRPr>
              </a:p>
            </p:txBody>
          </p:sp>
          <p:grpSp>
            <p:nvGrpSpPr>
              <p:cNvPr id="9" name="Group 53"/>
              <p:cNvGrpSpPr>
                <a:grpSpLocks/>
              </p:cNvGrpSpPr>
              <p:nvPr/>
            </p:nvGrpSpPr>
            <p:grpSpPr bwMode="auto">
              <a:xfrm>
                <a:off x="3332817" y="2292350"/>
                <a:ext cx="2415793" cy="1468252"/>
                <a:chOff x="3332817" y="2292350"/>
                <a:chExt cx="2415793" cy="1468252"/>
              </a:xfrm>
            </p:grpSpPr>
            <p:sp>
              <p:nvSpPr>
                <p:cNvPr id="1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3911992" y="2292350"/>
                  <a:ext cx="1221593" cy="755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 prst="angle"/>
                  <a:bevelB prst="angle"/>
                </a:sp3d>
              </p:spPr>
              <p:txBody>
                <a:bodyPr wrap="none">
                  <a:spAutoFit/>
                  <a:flatTx/>
                </a:bodyPr>
                <a:lstStyle/>
                <a:p>
                  <a:pPr algn="ctr">
                    <a:defRPr/>
                  </a:pP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Cost</a:t>
                  </a:r>
                  <a:b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</a:b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Decrease</a:t>
                  </a:r>
                </a:p>
              </p:txBody>
            </p:sp>
            <p:sp>
              <p:nvSpPr>
                <p:cNvPr id="1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625704" y="3005138"/>
                  <a:ext cx="1122906" cy="755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 prst="angle"/>
                  <a:bevelB prst="angle"/>
                </a:sp3d>
              </p:spPr>
              <p:txBody>
                <a:bodyPr wrap="none">
                  <a:spAutoFit/>
                  <a:flatTx/>
                </a:bodyPr>
                <a:lstStyle/>
                <a:p>
                  <a:pPr algn="ctr">
                    <a:defRPr/>
                  </a:pP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Change</a:t>
                  </a:r>
                  <a:b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</a:b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Supplier</a:t>
                  </a:r>
                </a:p>
              </p:txBody>
            </p:sp>
            <p:sp>
              <p:nvSpPr>
                <p:cNvPr id="12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3332817" y="3005138"/>
                  <a:ext cx="1216305" cy="755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 prst="angle"/>
                  <a:bevelB prst="angle"/>
                </a:sp3d>
              </p:spPr>
              <p:txBody>
                <a:bodyPr wrap="none">
                  <a:spAutoFit/>
                  <a:flatTx/>
                </a:bodyPr>
                <a:lstStyle/>
                <a:p>
                  <a:pPr algn="ctr">
                    <a:defRPr/>
                  </a:pP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Leverage</a:t>
                  </a:r>
                  <a:b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</a:br>
                  <a:r>
                    <a:rPr lang="en-AU" sz="1400" b="1" dirty="0">
                      <a:solidFill>
                        <a:srgbClr val="FFFFFF"/>
                      </a:solidFill>
                      <a:latin typeface="Verdana" pitchFamily="34" charset="0"/>
                    </a:rPr>
                    <a:t>Volume</a:t>
                  </a:r>
                </a:p>
              </p:txBody>
            </p:sp>
          </p:grpSp>
        </p:grpSp>
      </p:grpSp>
      <p:grpSp>
        <p:nvGrpSpPr>
          <p:cNvPr id="13" name="Group 24"/>
          <p:cNvGrpSpPr/>
          <p:nvPr/>
        </p:nvGrpSpPr>
        <p:grpSpPr>
          <a:xfrm>
            <a:off x="1103071" y="2633030"/>
            <a:ext cx="6975231" cy="2219134"/>
            <a:chOff x="714375" y="3632200"/>
            <a:chExt cx="7556500" cy="3032817"/>
          </a:xfrm>
          <a:solidFill>
            <a:schemeClr val="accent4">
              <a:lumMod val="75000"/>
              <a:lumOff val="25000"/>
            </a:schemeClr>
          </a:solidFill>
          <a:effectLst/>
        </p:grpSpPr>
        <p:sp>
          <p:nvSpPr>
            <p:cNvPr id="14" name="AutoShape 3"/>
            <p:cNvSpPr>
              <a:spLocks noChangeArrowheads="1"/>
            </p:cNvSpPr>
            <p:nvPr/>
          </p:nvSpPr>
          <p:spPr bwMode="auto">
            <a:xfrm flipV="1">
              <a:off x="714375" y="3632200"/>
              <a:ext cx="7556500" cy="292893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974 w 21600"/>
                <a:gd name="T13" fmla="*/ 4974 h 21600"/>
                <a:gd name="T14" fmla="*/ 16626 w 21600"/>
                <a:gd name="T15" fmla="*/ 1662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348" y="21600"/>
                  </a:lnTo>
                  <a:lnTo>
                    <a:pt x="1525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contourW="12700" prstMaterial="flat">
              <a:extrusionClr>
                <a:srgbClr val="FF6600"/>
              </a:extrusionClr>
              <a:contourClr>
                <a:srgbClr val="CC3300"/>
              </a:contour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en-AU" dirty="0">
                <a:solidFill>
                  <a:prstClr val="black"/>
                </a:solidFill>
                <a:latin typeface="Arial" charset="0"/>
              </a:endParaRPr>
            </a:p>
          </p:txBody>
        </p:sp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857224" y="3703638"/>
              <a:ext cx="6967692" cy="2961379"/>
              <a:chOff x="857224" y="3802063"/>
              <a:chExt cx="6967692" cy="2961379"/>
            </a:xfrm>
            <a:grpFill/>
          </p:grpSpPr>
          <p:sp>
            <p:nvSpPr>
              <p:cNvPr id="16" name="Text Box 4"/>
              <p:cNvSpPr txBox="1">
                <a:spLocks noChangeArrowheads="1"/>
              </p:cNvSpPr>
              <p:nvPr/>
            </p:nvSpPr>
            <p:spPr bwMode="auto">
              <a:xfrm>
                <a:off x="5233836" y="3833813"/>
                <a:ext cx="1016250" cy="715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Reduce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Demand</a:t>
                </a:r>
              </a:p>
            </p:txBody>
          </p:sp>
          <p:sp>
            <p:nvSpPr>
              <p:cNvPr id="17" name="Text Box 5"/>
              <p:cNvSpPr txBox="1">
                <a:spLocks noChangeArrowheads="1"/>
              </p:cNvSpPr>
              <p:nvPr/>
            </p:nvSpPr>
            <p:spPr bwMode="auto">
              <a:xfrm>
                <a:off x="4057565" y="4405312"/>
                <a:ext cx="1125655" cy="715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Cost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Modelling</a:t>
                </a:r>
              </a:p>
            </p:txBody>
          </p:sp>
          <p:sp>
            <p:nvSpPr>
              <p:cNvPr id="18" name="Text Box 6"/>
              <p:cNvSpPr txBox="1">
                <a:spLocks noChangeArrowheads="1"/>
              </p:cNvSpPr>
              <p:nvPr/>
            </p:nvSpPr>
            <p:spPr bwMode="auto">
              <a:xfrm>
                <a:off x="1455711" y="5119688"/>
                <a:ext cx="1687513" cy="1009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Low Cost Country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Sourcing</a:t>
                </a:r>
              </a:p>
            </p:txBody>
          </p:sp>
          <p:sp>
            <p:nvSpPr>
              <p:cNvPr id="19" name="Text Box 7"/>
              <p:cNvSpPr txBox="1">
                <a:spLocks noChangeArrowheads="1"/>
              </p:cNvSpPr>
              <p:nvPr/>
            </p:nvSpPr>
            <p:spPr bwMode="auto">
              <a:xfrm>
                <a:off x="3820824" y="3857625"/>
                <a:ext cx="1537226" cy="715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Change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Specifications</a:t>
                </a:r>
              </a:p>
            </p:txBody>
          </p:sp>
          <p:sp>
            <p:nvSpPr>
              <p:cNvPr id="20" name="Text Box 8"/>
              <p:cNvSpPr txBox="1">
                <a:spLocks noChangeArrowheads="1"/>
              </p:cNvSpPr>
              <p:nvPr/>
            </p:nvSpPr>
            <p:spPr bwMode="auto">
              <a:xfrm>
                <a:off x="5122863" y="5156200"/>
                <a:ext cx="1949450" cy="1009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Streamline Ordering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Process</a:t>
                </a:r>
              </a:p>
            </p:txBody>
          </p:sp>
          <p:sp>
            <p:nvSpPr>
              <p:cNvPr id="21" name="Text Box 9"/>
              <p:cNvSpPr txBox="1">
                <a:spLocks noChangeArrowheads="1"/>
              </p:cNvSpPr>
              <p:nvPr/>
            </p:nvSpPr>
            <p:spPr bwMode="auto">
              <a:xfrm>
                <a:off x="5286349" y="4835526"/>
                <a:ext cx="1924832" cy="420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Reduce Inventory</a:t>
                </a:r>
              </a:p>
            </p:txBody>
          </p:sp>
          <p:sp>
            <p:nvSpPr>
              <p:cNvPr id="22" name="Text Box 10"/>
              <p:cNvSpPr txBox="1">
                <a:spLocks noChangeArrowheads="1"/>
              </p:cNvSpPr>
              <p:nvPr/>
            </p:nvSpPr>
            <p:spPr bwMode="auto">
              <a:xfrm>
                <a:off x="4572000" y="5449887"/>
                <a:ext cx="1181712" cy="715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Redesign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Packaging</a:t>
                </a:r>
              </a:p>
            </p:txBody>
          </p:sp>
          <p:sp>
            <p:nvSpPr>
              <p:cNvPr id="23" name="Text Box 11"/>
              <p:cNvSpPr txBox="1">
                <a:spLocks noChangeArrowheads="1"/>
              </p:cNvSpPr>
              <p:nvPr/>
            </p:nvSpPr>
            <p:spPr bwMode="auto">
              <a:xfrm>
                <a:off x="6643689" y="6048375"/>
                <a:ext cx="1181227" cy="715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End of life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Disposal</a:t>
                </a:r>
              </a:p>
            </p:txBody>
          </p:sp>
          <p:sp>
            <p:nvSpPr>
              <p:cNvPr id="24" name="Text Box 12"/>
              <p:cNvSpPr txBox="1">
                <a:spLocks noChangeArrowheads="1"/>
              </p:cNvSpPr>
              <p:nvPr/>
            </p:nvSpPr>
            <p:spPr bwMode="auto">
              <a:xfrm>
                <a:off x="857224" y="5976937"/>
                <a:ext cx="2071687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Reduce Setup 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Time and Costs</a:t>
                </a:r>
              </a:p>
            </p:txBody>
          </p:sp>
          <p:sp>
            <p:nvSpPr>
              <p:cNvPr id="25" name="Text Box 13"/>
              <p:cNvSpPr txBox="1">
                <a:spLocks noChangeArrowheads="1"/>
              </p:cNvSpPr>
              <p:nvPr/>
            </p:nvSpPr>
            <p:spPr bwMode="auto">
              <a:xfrm>
                <a:off x="5357786" y="4313237"/>
                <a:ext cx="1339850" cy="1009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Re-engineer Process</a:t>
                </a:r>
              </a:p>
            </p:txBody>
          </p:sp>
          <p:sp>
            <p:nvSpPr>
              <p:cNvPr id="26" name="Text Box 14"/>
              <p:cNvSpPr txBox="1">
                <a:spLocks noChangeArrowheads="1"/>
              </p:cNvSpPr>
              <p:nvPr/>
            </p:nvSpPr>
            <p:spPr bwMode="auto">
              <a:xfrm>
                <a:off x="2501875" y="4300538"/>
                <a:ext cx="1602245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Redesign for</a:t>
                </a:r>
                <a:b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</a:b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Higher Quality</a:t>
                </a:r>
              </a:p>
            </p:txBody>
          </p:sp>
          <p:sp>
            <p:nvSpPr>
              <p:cNvPr id="27" name="Text Box 20"/>
              <p:cNvSpPr txBox="1">
                <a:spLocks noChangeArrowheads="1"/>
              </p:cNvSpPr>
              <p:nvPr/>
            </p:nvSpPr>
            <p:spPr bwMode="auto">
              <a:xfrm>
                <a:off x="4040161" y="5000625"/>
                <a:ext cx="1195119" cy="4206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Outsource</a:t>
                </a:r>
              </a:p>
            </p:txBody>
          </p:sp>
          <p:sp>
            <p:nvSpPr>
              <p:cNvPr id="28" name="Text Box 22"/>
              <p:cNvSpPr txBox="1">
                <a:spLocks noChangeArrowheads="1"/>
              </p:cNvSpPr>
              <p:nvPr/>
            </p:nvSpPr>
            <p:spPr bwMode="auto">
              <a:xfrm>
                <a:off x="3459349" y="5357813"/>
                <a:ext cx="1156913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Risk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Mitigation</a:t>
                </a:r>
              </a:p>
            </p:txBody>
          </p:sp>
          <p:sp>
            <p:nvSpPr>
              <p:cNvPr id="29" name="Text Box 23"/>
              <p:cNvSpPr txBox="1">
                <a:spLocks noChangeArrowheads="1"/>
              </p:cNvSpPr>
              <p:nvPr/>
            </p:nvSpPr>
            <p:spPr bwMode="auto">
              <a:xfrm>
                <a:off x="2906686" y="3802063"/>
                <a:ext cx="1108290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Preferred</a:t>
                </a:r>
              </a:p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Suppliers</a:t>
                </a:r>
              </a:p>
            </p:txBody>
          </p:sp>
          <p:sp>
            <p:nvSpPr>
              <p:cNvPr id="30" name="Text Box 10"/>
              <p:cNvSpPr txBox="1">
                <a:spLocks noChangeArrowheads="1"/>
              </p:cNvSpPr>
              <p:nvPr/>
            </p:nvSpPr>
            <p:spPr bwMode="auto">
              <a:xfrm>
                <a:off x="4413259" y="6048374"/>
                <a:ext cx="1951020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Implement a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Compliance Policy</a:t>
                </a:r>
              </a:p>
            </p:txBody>
          </p:sp>
          <p:sp>
            <p:nvSpPr>
              <p:cNvPr id="31" name="Text Box 10"/>
              <p:cNvSpPr txBox="1">
                <a:spLocks noChangeArrowheads="1"/>
              </p:cNvSpPr>
              <p:nvPr/>
            </p:nvSpPr>
            <p:spPr bwMode="auto">
              <a:xfrm>
                <a:off x="2957513" y="6264275"/>
                <a:ext cx="1517152" cy="420629"/>
              </a:xfrm>
              <a:prstGeom prst="rect">
                <a:avLst/>
              </a:prstGeom>
              <a:solidFill>
                <a:srgbClr val="FF66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Sustainability</a:t>
                </a:r>
              </a:p>
            </p:txBody>
          </p:sp>
          <p:sp>
            <p:nvSpPr>
              <p:cNvPr id="32" name="Text Box 6"/>
              <p:cNvSpPr txBox="1">
                <a:spLocks noChangeArrowheads="1"/>
              </p:cNvSpPr>
              <p:nvPr/>
            </p:nvSpPr>
            <p:spPr bwMode="auto">
              <a:xfrm>
                <a:off x="2571724" y="4905375"/>
                <a:ext cx="1428750" cy="1009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Improve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Service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Levels</a:t>
                </a:r>
              </a:p>
            </p:txBody>
          </p:sp>
          <p:sp>
            <p:nvSpPr>
              <p:cNvPr id="33" name="Text Box 8"/>
              <p:cNvSpPr txBox="1">
                <a:spLocks noChangeArrowheads="1"/>
              </p:cNvSpPr>
              <p:nvPr/>
            </p:nvSpPr>
            <p:spPr bwMode="auto">
              <a:xfrm>
                <a:off x="6286474" y="5476875"/>
                <a:ext cx="1428750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SKU</a:t>
                </a:r>
              </a:p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Reduction</a:t>
                </a:r>
              </a:p>
            </p:txBody>
          </p:sp>
          <p:sp>
            <p:nvSpPr>
              <p:cNvPr id="34" name="Text Box 8"/>
              <p:cNvSpPr txBox="1">
                <a:spLocks noChangeArrowheads="1"/>
              </p:cNvSpPr>
              <p:nvPr/>
            </p:nvSpPr>
            <p:spPr bwMode="auto">
              <a:xfrm>
                <a:off x="2571750" y="5786438"/>
                <a:ext cx="1428750" cy="715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AU" sz="1400" dirty="0">
                    <a:solidFill>
                      <a:srgbClr val="FFFFFF"/>
                    </a:solidFill>
                    <a:latin typeface="Verdana" pitchFamily="34" charset="0"/>
                  </a:rPr>
                  <a:t>Supplier Innovation</a:t>
                </a:r>
              </a:p>
            </p:txBody>
          </p:sp>
        </p:grpSp>
      </p:grpSp>
      <p:sp>
        <p:nvSpPr>
          <p:cNvPr id="35" name="Text Placeholder 2"/>
          <p:cNvSpPr txBox="1">
            <a:spLocks/>
          </p:cNvSpPr>
          <p:nvPr/>
        </p:nvSpPr>
        <p:spPr>
          <a:xfrm>
            <a:off x="7414590" y="3441494"/>
            <a:ext cx="1476997" cy="153888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endParaRPr lang="en-AU" sz="2000" i="1" kern="0" dirty="0">
              <a:solidFill>
                <a:srgbClr val="CC3300"/>
              </a:solidFill>
            </a:endParaRPr>
          </a:p>
        </p:txBody>
      </p:sp>
      <p:sp>
        <p:nvSpPr>
          <p:cNvPr id="38" name="Text Box 21"/>
          <p:cNvSpPr txBox="1">
            <a:spLocks noChangeArrowheads="1"/>
          </p:cNvSpPr>
          <p:nvPr/>
        </p:nvSpPr>
        <p:spPr bwMode="auto">
          <a:xfrm>
            <a:off x="5792788" y="1302544"/>
            <a:ext cx="3098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AU" b="1" i="1" dirty="0">
                <a:solidFill>
                  <a:prstClr val="black"/>
                </a:solidFill>
              </a:rPr>
              <a:t>“</a:t>
            </a:r>
            <a:r>
              <a:rPr lang="en-AU" i="1" dirty="0">
                <a:solidFill>
                  <a:prstClr val="black"/>
                </a:solidFill>
              </a:rPr>
              <a:t>Look beneath the surface for more sources of value“</a:t>
            </a:r>
          </a:p>
          <a:p>
            <a:pPr>
              <a:defRPr/>
            </a:pPr>
            <a:endParaRPr lang="en-AU" i="1" dirty="0">
              <a:solidFill>
                <a:prstClr val="white"/>
              </a:solidFill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873128" y="2658149"/>
            <a:ext cx="2017713" cy="1017984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n-AU" sz="2000" i="1" kern="0" dirty="0">
                <a:solidFill>
                  <a:srgbClr val="CC3300"/>
                </a:solidFill>
              </a:rPr>
              <a:t>Category Management View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1721684" y="1302544"/>
            <a:ext cx="1518473" cy="642938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n-AU" sz="2000" i="1" kern="0" dirty="0">
                <a:solidFill>
                  <a:srgbClr val="CC3300"/>
                </a:solidFill>
              </a:rPr>
              <a:t>Traditional View</a:t>
            </a:r>
          </a:p>
        </p:txBody>
      </p:sp>
      <p:sp>
        <p:nvSpPr>
          <p:cNvPr id="41" name="Footer Placeholder 1"/>
          <p:cNvSpPr txBox="1">
            <a:spLocks/>
          </p:cNvSpPr>
          <p:nvPr/>
        </p:nvSpPr>
        <p:spPr>
          <a:xfrm>
            <a:off x="704450" y="4852164"/>
            <a:ext cx="2746381" cy="19691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00" dirty="0" smtClean="0"/>
              <a:t>The Faculty Roundtable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46006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/>
      <p:bldP spid="38" grpId="0"/>
      <p:bldP spid="39" grpId="0" build="p"/>
      <p:bldP spid="4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Grp="1" noChangeArrowheads="1"/>
          </p:cNvSpPr>
          <p:nvPr>
            <p:ph type="body" sz="quarter" idx="11"/>
          </p:nvPr>
        </p:nvSpPr>
        <p:spPr bwMode="auto">
          <a:xfrm>
            <a:off x="793750" y="771525"/>
            <a:ext cx="707128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i="1" dirty="0">
                <a:solidFill>
                  <a:schemeClr val="tx2"/>
                </a:solidFill>
                <a:latin typeface="Arial" charset="0"/>
              </a:rPr>
              <a:t>Central procurement takes the lead in strategy and supplier relationship processes with businesses owning operational risk and demand management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3913" y="1657350"/>
            <a:ext cx="7328452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ooter Placeholder 1"/>
          <p:cNvSpPr txBox="1">
            <a:spLocks/>
          </p:cNvSpPr>
          <p:nvPr/>
        </p:nvSpPr>
        <p:spPr>
          <a:xfrm>
            <a:off x="704450" y="4852164"/>
            <a:ext cx="2746381" cy="19691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00" dirty="0" smtClean="0"/>
              <a:t>The </a:t>
            </a:r>
            <a:r>
              <a:rPr lang="en-US" sz="800" dirty="0" smtClean="0"/>
              <a:t>Aberdeen Group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361551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 noChangeAspect="1"/>
          </p:cNvGrpSpPr>
          <p:nvPr/>
        </p:nvGrpSpPr>
        <p:grpSpPr bwMode="auto">
          <a:xfrm>
            <a:off x="496957" y="1034143"/>
            <a:ext cx="8327964" cy="3730014"/>
            <a:chOff x="431" y="799"/>
            <a:chExt cx="5128" cy="3293"/>
          </a:xfrm>
        </p:grpSpPr>
        <p:sp>
          <p:nvSpPr>
            <p:cNvPr id="5" name="AutoShape 5"/>
            <p:cNvSpPr>
              <a:spLocks noChangeAspect="1" noChangeArrowheads="1" noTextEdit="1"/>
            </p:cNvSpPr>
            <p:nvPr/>
          </p:nvSpPr>
          <p:spPr bwMode="auto">
            <a:xfrm>
              <a:off x="431" y="799"/>
              <a:ext cx="4908" cy="3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394" y="1466"/>
              <a:ext cx="1085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Leveraging the foundations</a:t>
              </a:r>
              <a:endParaRPr lang="en-US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394" y="161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508" y="1612"/>
              <a:ext cx="891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Set up a category based </a:t>
              </a:r>
              <a:endParaRPr lang="en-US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508" y="1708"/>
              <a:ext cx="973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Procurement structure and </a:t>
              </a:r>
              <a:endParaRPr lang="en-US" dirty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508" y="1804"/>
              <a:ext cx="308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strategy </a:t>
              </a:r>
              <a:endParaRPr lang="en-US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394" y="2203"/>
              <a:ext cx="59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510" y="2203"/>
              <a:ext cx="72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Establish panels of </a:t>
              </a:r>
              <a:endParaRPr lang="en-US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508" y="2318"/>
              <a:ext cx="1053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subcontractors and </a:t>
              </a:r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 preferred</a:t>
              </a:r>
              <a:endParaRPr lang="en-US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 flipH="1">
              <a:off x="2379" y="2616"/>
              <a:ext cx="3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510" y="2616"/>
              <a:ext cx="1294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Consolidate AP functions/Outsource </a:t>
              </a:r>
              <a:endParaRPr lang="en-US" dirty="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389" y="2813"/>
              <a:ext cx="64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508" y="2813"/>
              <a:ext cx="1397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Establish agreed savings methodology </a:t>
              </a:r>
              <a:endParaRPr lang="en-US" dirty="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510" y="2909"/>
              <a:ext cx="613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across  Services </a:t>
              </a:r>
              <a:endParaRPr lang="en-US" dirty="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508" y="1938"/>
              <a:ext cx="109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Establish Category strategies  </a:t>
              </a:r>
              <a:endParaRPr lang="en-US" dirty="0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394" y="305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2508" y="3052"/>
              <a:ext cx="151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Aligned and agreed Calvary core services </a:t>
              </a:r>
              <a:endParaRPr lang="en-US" dirty="0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508" y="3148"/>
              <a:ext cx="1309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across Streams &amp; seek outsourcing  </a:t>
              </a:r>
              <a:endParaRPr lang="en-US" dirty="0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2508" y="3244"/>
              <a:ext cx="459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opportunities</a:t>
              </a:r>
              <a:endParaRPr lang="en-US" dirty="0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394" y="338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2508" y="3388"/>
              <a:ext cx="859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Review P2P </a:t>
              </a:r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process </a:t>
              </a:r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and</a:t>
              </a:r>
              <a:endParaRPr lang="en-US" dirty="0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508" y="3484"/>
              <a:ext cx="804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include all </a:t>
              </a:r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aspects </a:t>
              </a:r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from</a:t>
              </a:r>
              <a:endParaRPr lang="en-US" dirty="0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2508" y="3580"/>
              <a:ext cx="166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suppliers to integration of technology (Finance 1)</a:t>
              </a:r>
              <a:endParaRPr lang="en-US" dirty="0"/>
            </a:p>
          </p:txBody>
        </p:sp>
        <p:grpSp>
          <p:nvGrpSpPr>
            <p:cNvPr id="28" name="Group 88"/>
            <p:cNvGrpSpPr>
              <a:grpSpLocks/>
            </p:cNvGrpSpPr>
            <p:nvPr/>
          </p:nvGrpSpPr>
          <p:grpSpPr bwMode="auto">
            <a:xfrm>
              <a:off x="490" y="834"/>
              <a:ext cx="5069" cy="2646"/>
              <a:chOff x="490" y="834"/>
              <a:chExt cx="5069" cy="2646"/>
            </a:xfrm>
          </p:grpSpPr>
          <p:sp>
            <p:nvSpPr>
              <p:cNvPr id="84" name="Freeform 40"/>
              <p:cNvSpPr>
                <a:spLocks/>
              </p:cNvSpPr>
              <p:nvPr/>
            </p:nvSpPr>
            <p:spPr bwMode="auto">
              <a:xfrm>
                <a:off x="667" y="1452"/>
                <a:ext cx="1374" cy="309"/>
              </a:xfrm>
              <a:custGeom>
                <a:avLst/>
                <a:gdLst>
                  <a:gd name="T0" fmla="*/ 0 w 1374"/>
                  <a:gd name="T1" fmla="*/ 309 h 309"/>
                  <a:gd name="T2" fmla="*/ 201 w 1374"/>
                  <a:gd name="T3" fmla="*/ 210 h 309"/>
                  <a:gd name="T4" fmla="*/ 498 w 1374"/>
                  <a:gd name="T5" fmla="*/ 85 h 309"/>
                  <a:gd name="T6" fmla="*/ 832 w 1374"/>
                  <a:gd name="T7" fmla="*/ 12 h 309"/>
                  <a:gd name="T8" fmla="*/ 1060 w 1374"/>
                  <a:gd name="T9" fmla="*/ 12 h 309"/>
                  <a:gd name="T10" fmla="*/ 1322 w 1374"/>
                  <a:gd name="T11" fmla="*/ 63 h 309"/>
                  <a:gd name="T12" fmla="*/ 1366 w 1374"/>
                  <a:gd name="T13" fmla="*/ 72 h 3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4" h="309">
                    <a:moveTo>
                      <a:pt x="0" y="309"/>
                    </a:moveTo>
                    <a:cubicBezTo>
                      <a:pt x="58" y="278"/>
                      <a:pt x="117" y="247"/>
                      <a:pt x="201" y="210"/>
                    </a:cubicBezTo>
                    <a:cubicBezTo>
                      <a:pt x="284" y="172"/>
                      <a:pt x="393" y="118"/>
                      <a:pt x="498" y="85"/>
                    </a:cubicBezTo>
                    <a:cubicBezTo>
                      <a:pt x="603" y="52"/>
                      <a:pt x="738" y="24"/>
                      <a:pt x="832" y="12"/>
                    </a:cubicBezTo>
                    <a:cubicBezTo>
                      <a:pt x="925" y="0"/>
                      <a:pt x="978" y="3"/>
                      <a:pt x="1060" y="12"/>
                    </a:cubicBezTo>
                    <a:cubicBezTo>
                      <a:pt x="1141" y="20"/>
                      <a:pt x="1271" y="53"/>
                      <a:pt x="1322" y="63"/>
                    </a:cubicBezTo>
                    <a:cubicBezTo>
                      <a:pt x="1374" y="73"/>
                      <a:pt x="1370" y="72"/>
                      <a:pt x="1366" y="72"/>
                    </a:cubicBez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AU" dirty="0"/>
              </a:p>
            </p:txBody>
          </p:sp>
          <p:sp>
            <p:nvSpPr>
              <p:cNvPr id="85" name="Freeform 41"/>
              <p:cNvSpPr>
                <a:spLocks/>
              </p:cNvSpPr>
              <p:nvPr/>
            </p:nvSpPr>
            <p:spPr bwMode="auto">
              <a:xfrm>
                <a:off x="2210" y="1221"/>
                <a:ext cx="1374" cy="309"/>
              </a:xfrm>
              <a:custGeom>
                <a:avLst/>
                <a:gdLst>
                  <a:gd name="T0" fmla="*/ 0 w 1374"/>
                  <a:gd name="T1" fmla="*/ 309 h 309"/>
                  <a:gd name="T2" fmla="*/ 201 w 1374"/>
                  <a:gd name="T3" fmla="*/ 210 h 309"/>
                  <a:gd name="T4" fmla="*/ 498 w 1374"/>
                  <a:gd name="T5" fmla="*/ 85 h 309"/>
                  <a:gd name="T6" fmla="*/ 832 w 1374"/>
                  <a:gd name="T7" fmla="*/ 12 h 309"/>
                  <a:gd name="T8" fmla="*/ 1060 w 1374"/>
                  <a:gd name="T9" fmla="*/ 12 h 309"/>
                  <a:gd name="T10" fmla="*/ 1322 w 1374"/>
                  <a:gd name="T11" fmla="*/ 63 h 309"/>
                  <a:gd name="T12" fmla="*/ 1366 w 1374"/>
                  <a:gd name="T13" fmla="*/ 72 h 3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4" h="309">
                    <a:moveTo>
                      <a:pt x="0" y="309"/>
                    </a:moveTo>
                    <a:cubicBezTo>
                      <a:pt x="58" y="278"/>
                      <a:pt x="117" y="247"/>
                      <a:pt x="201" y="210"/>
                    </a:cubicBezTo>
                    <a:cubicBezTo>
                      <a:pt x="284" y="172"/>
                      <a:pt x="393" y="118"/>
                      <a:pt x="498" y="85"/>
                    </a:cubicBezTo>
                    <a:cubicBezTo>
                      <a:pt x="603" y="52"/>
                      <a:pt x="738" y="24"/>
                      <a:pt x="832" y="12"/>
                    </a:cubicBezTo>
                    <a:cubicBezTo>
                      <a:pt x="925" y="0"/>
                      <a:pt x="978" y="3"/>
                      <a:pt x="1060" y="12"/>
                    </a:cubicBezTo>
                    <a:cubicBezTo>
                      <a:pt x="1141" y="20"/>
                      <a:pt x="1271" y="53"/>
                      <a:pt x="1322" y="63"/>
                    </a:cubicBezTo>
                    <a:cubicBezTo>
                      <a:pt x="1374" y="73"/>
                      <a:pt x="1370" y="72"/>
                      <a:pt x="1366" y="72"/>
                    </a:cubicBez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AU" dirty="0"/>
              </a:p>
            </p:txBody>
          </p:sp>
          <p:sp>
            <p:nvSpPr>
              <p:cNvPr id="86" name="Freeform 42"/>
              <p:cNvSpPr>
                <a:spLocks/>
              </p:cNvSpPr>
              <p:nvPr/>
            </p:nvSpPr>
            <p:spPr bwMode="auto">
              <a:xfrm>
                <a:off x="3933" y="953"/>
                <a:ext cx="1373" cy="309"/>
              </a:xfrm>
              <a:custGeom>
                <a:avLst/>
                <a:gdLst>
                  <a:gd name="T0" fmla="*/ 0 w 1373"/>
                  <a:gd name="T1" fmla="*/ 309 h 309"/>
                  <a:gd name="T2" fmla="*/ 201 w 1373"/>
                  <a:gd name="T3" fmla="*/ 210 h 309"/>
                  <a:gd name="T4" fmla="*/ 498 w 1373"/>
                  <a:gd name="T5" fmla="*/ 85 h 309"/>
                  <a:gd name="T6" fmla="*/ 831 w 1373"/>
                  <a:gd name="T7" fmla="*/ 13 h 309"/>
                  <a:gd name="T8" fmla="*/ 1059 w 1373"/>
                  <a:gd name="T9" fmla="*/ 12 h 309"/>
                  <a:gd name="T10" fmla="*/ 1322 w 1373"/>
                  <a:gd name="T11" fmla="*/ 63 h 309"/>
                  <a:gd name="T12" fmla="*/ 1366 w 1373"/>
                  <a:gd name="T13" fmla="*/ 72 h 30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3" h="309">
                    <a:moveTo>
                      <a:pt x="0" y="309"/>
                    </a:moveTo>
                    <a:cubicBezTo>
                      <a:pt x="58" y="278"/>
                      <a:pt x="117" y="247"/>
                      <a:pt x="201" y="210"/>
                    </a:cubicBezTo>
                    <a:cubicBezTo>
                      <a:pt x="284" y="173"/>
                      <a:pt x="393" y="118"/>
                      <a:pt x="498" y="85"/>
                    </a:cubicBezTo>
                    <a:cubicBezTo>
                      <a:pt x="603" y="52"/>
                      <a:pt x="738" y="25"/>
                      <a:pt x="831" y="13"/>
                    </a:cubicBezTo>
                    <a:cubicBezTo>
                      <a:pt x="925" y="0"/>
                      <a:pt x="978" y="3"/>
                      <a:pt x="1059" y="12"/>
                    </a:cubicBezTo>
                    <a:cubicBezTo>
                      <a:pt x="1141" y="20"/>
                      <a:pt x="1271" y="53"/>
                      <a:pt x="1322" y="63"/>
                    </a:cubicBezTo>
                    <a:cubicBezTo>
                      <a:pt x="1373" y="73"/>
                      <a:pt x="1370" y="72"/>
                      <a:pt x="1366" y="72"/>
                    </a:cubicBezTo>
                  </a:path>
                </a:pathLst>
              </a:custGeom>
              <a:noFill/>
              <a:ln w="6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AU" dirty="0"/>
              </a:p>
            </p:txBody>
          </p:sp>
          <p:sp>
            <p:nvSpPr>
              <p:cNvPr id="87" name="Rectangle 43"/>
              <p:cNvSpPr>
                <a:spLocks noChangeArrowheads="1"/>
              </p:cNvSpPr>
              <p:nvPr/>
            </p:nvSpPr>
            <p:spPr bwMode="auto">
              <a:xfrm>
                <a:off x="807" y="1740"/>
                <a:ext cx="1162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Develop foundations achieve </a:t>
                </a:r>
                <a:endParaRPr lang="en-US" dirty="0"/>
              </a:p>
            </p:txBody>
          </p:sp>
          <p:sp>
            <p:nvSpPr>
              <p:cNvPr id="88" name="Rectangle 44"/>
              <p:cNvSpPr>
                <a:spLocks noChangeArrowheads="1"/>
              </p:cNvSpPr>
              <p:nvPr/>
            </p:nvSpPr>
            <p:spPr bwMode="auto">
              <a:xfrm>
                <a:off x="922" y="1836"/>
                <a:ext cx="664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short term goals</a:t>
                </a:r>
                <a:endParaRPr lang="en-US" dirty="0"/>
              </a:p>
            </p:txBody>
          </p:sp>
          <p:sp>
            <p:nvSpPr>
              <p:cNvPr id="89" name="Rectangle 45"/>
              <p:cNvSpPr>
                <a:spLocks noChangeArrowheads="1"/>
              </p:cNvSpPr>
              <p:nvPr/>
            </p:nvSpPr>
            <p:spPr bwMode="auto">
              <a:xfrm>
                <a:off x="807" y="1982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90" name="Rectangle 46"/>
              <p:cNvSpPr>
                <a:spLocks noChangeArrowheads="1"/>
              </p:cNvSpPr>
              <p:nvPr/>
            </p:nvSpPr>
            <p:spPr bwMode="auto">
              <a:xfrm>
                <a:off x="922" y="1982"/>
                <a:ext cx="857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Establish Governance - </a:t>
                </a:r>
                <a:endParaRPr lang="en-US" dirty="0"/>
              </a:p>
            </p:txBody>
          </p:sp>
          <p:sp>
            <p:nvSpPr>
              <p:cNvPr id="91" name="Rectangle 47"/>
              <p:cNvSpPr>
                <a:spLocks noChangeArrowheads="1"/>
              </p:cNvSpPr>
              <p:nvPr/>
            </p:nvSpPr>
            <p:spPr bwMode="auto">
              <a:xfrm>
                <a:off x="922" y="2078"/>
                <a:ext cx="1135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National Procurement Policy &amp; </a:t>
                </a:r>
                <a:endParaRPr lang="en-US" dirty="0"/>
              </a:p>
            </p:txBody>
          </p:sp>
          <p:sp>
            <p:nvSpPr>
              <p:cNvPr id="92" name="Rectangle 48"/>
              <p:cNvSpPr>
                <a:spLocks noChangeArrowheads="1"/>
              </p:cNvSpPr>
              <p:nvPr/>
            </p:nvSpPr>
            <p:spPr bwMode="auto">
              <a:xfrm>
                <a:off x="922" y="2174"/>
                <a:ext cx="376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Processes</a:t>
                </a:r>
                <a:endParaRPr lang="en-US" dirty="0"/>
              </a:p>
            </p:txBody>
          </p:sp>
          <p:sp>
            <p:nvSpPr>
              <p:cNvPr id="93" name="Rectangle 49"/>
              <p:cNvSpPr>
                <a:spLocks noChangeArrowheads="1"/>
              </p:cNvSpPr>
              <p:nvPr/>
            </p:nvSpPr>
            <p:spPr bwMode="auto">
              <a:xfrm>
                <a:off x="807" y="2318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94" name="Rectangle 50"/>
              <p:cNvSpPr>
                <a:spLocks noChangeArrowheads="1"/>
              </p:cNvSpPr>
              <p:nvPr/>
            </p:nvSpPr>
            <p:spPr bwMode="auto">
              <a:xfrm>
                <a:off x="922" y="2318"/>
                <a:ext cx="1308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Review </a:t>
                </a:r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 &amp; update/provide templates </a:t>
                </a:r>
                <a:endParaRPr lang="en-US" dirty="0"/>
              </a:p>
            </p:txBody>
          </p:sp>
          <p:sp>
            <p:nvSpPr>
              <p:cNvPr id="95" name="Rectangle 51"/>
              <p:cNvSpPr>
                <a:spLocks noChangeArrowheads="1"/>
              </p:cNvSpPr>
              <p:nvPr/>
            </p:nvSpPr>
            <p:spPr bwMode="auto">
              <a:xfrm>
                <a:off x="922" y="2414"/>
                <a:ext cx="478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&amp; procedures</a:t>
                </a:r>
                <a:endParaRPr lang="en-US" dirty="0"/>
              </a:p>
            </p:txBody>
          </p:sp>
          <p:sp>
            <p:nvSpPr>
              <p:cNvPr id="96" name="Rectangle 52"/>
              <p:cNvSpPr>
                <a:spLocks noChangeArrowheads="1"/>
              </p:cNvSpPr>
              <p:nvPr/>
            </p:nvSpPr>
            <p:spPr bwMode="auto">
              <a:xfrm>
                <a:off x="807" y="2558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97" name="Rectangle 53"/>
              <p:cNvSpPr>
                <a:spLocks noChangeArrowheads="1"/>
              </p:cNvSpPr>
              <p:nvPr/>
            </p:nvSpPr>
            <p:spPr bwMode="auto">
              <a:xfrm>
                <a:off x="922" y="2558"/>
                <a:ext cx="1483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Communicate Strategy/National projects</a:t>
                </a:r>
                <a:endParaRPr lang="en-US" dirty="0"/>
              </a:p>
            </p:txBody>
          </p:sp>
          <p:sp>
            <p:nvSpPr>
              <p:cNvPr id="98" name="Rectangle 54"/>
              <p:cNvSpPr>
                <a:spLocks noChangeArrowheads="1"/>
              </p:cNvSpPr>
              <p:nvPr/>
            </p:nvSpPr>
            <p:spPr bwMode="auto">
              <a:xfrm>
                <a:off x="807" y="2702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99" name="Rectangle 55"/>
              <p:cNvSpPr>
                <a:spLocks noChangeArrowheads="1"/>
              </p:cNvSpPr>
              <p:nvPr/>
            </p:nvSpPr>
            <p:spPr bwMode="auto">
              <a:xfrm>
                <a:off x="922" y="2702"/>
                <a:ext cx="730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Establish clear and </a:t>
                </a:r>
                <a:endParaRPr lang="en-US" dirty="0"/>
              </a:p>
            </p:txBody>
          </p:sp>
          <p:sp>
            <p:nvSpPr>
              <p:cNvPr id="100" name="Rectangle 56"/>
              <p:cNvSpPr>
                <a:spLocks noChangeArrowheads="1"/>
              </p:cNvSpPr>
              <p:nvPr/>
            </p:nvSpPr>
            <p:spPr bwMode="auto">
              <a:xfrm>
                <a:off x="922" y="2798"/>
                <a:ext cx="77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transparent reporting</a:t>
                </a:r>
                <a:endParaRPr lang="en-US" dirty="0"/>
              </a:p>
            </p:txBody>
          </p:sp>
          <p:sp>
            <p:nvSpPr>
              <p:cNvPr id="101" name="Rectangle 57"/>
              <p:cNvSpPr>
                <a:spLocks noChangeArrowheads="1"/>
              </p:cNvSpPr>
              <p:nvPr/>
            </p:nvSpPr>
            <p:spPr bwMode="auto">
              <a:xfrm>
                <a:off x="807" y="2942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02" name="Rectangle 58"/>
              <p:cNvSpPr>
                <a:spLocks noChangeArrowheads="1"/>
              </p:cNvSpPr>
              <p:nvPr/>
            </p:nvSpPr>
            <p:spPr bwMode="auto">
              <a:xfrm>
                <a:off x="922" y="2942"/>
                <a:ext cx="1022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Establish the right links into </a:t>
                </a:r>
                <a:endParaRPr lang="en-US" dirty="0"/>
              </a:p>
            </p:txBody>
          </p:sp>
          <p:sp>
            <p:nvSpPr>
              <p:cNvPr id="103" name="Rectangle 59"/>
              <p:cNvSpPr>
                <a:spLocks noChangeArrowheads="1"/>
              </p:cNvSpPr>
              <p:nvPr/>
            </p:nvSpPr>
            <p:spPr bwMode="auto">
              <a:xfrm>
                <a:off x="922" y="3038"/>
                <a:ext cx="1073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the operational business and </a:t>
                </a:r>
                <a:endParaRPr lang="en-US" dirty="0"/>
              </a:p>
            </p:txBody>
          </p:sp>
          <p:sp>
            <p:nvSpPr>
              <p:cNvPr id="104" name="Rectangle 60"/>
              <p:cNvSpPr>
                <a:spLocks noChangeArrowheads="1"/>
              </p:cNvSpPr>
              <p:nvPr/>
            </p:nvSpPr>
            <p:spPr bwMode="auto">
              <a:xfrm>
                <a:off x="922" y="3134"/>
                <a:ext cx="1016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functional support with new </a:t>
                </a:r>
                <a:endParaRPr lang="en-US" dirty="0"/>
              </a:p>
            </p:txBody>
          </p:sp>
          <p:sp>
            <p:nvSpPr>
              <p:cNvPr id="105" name="Rectangle 61"/>
              <p:cNvSpPr>
                <a:spLocks noChangeArrowheads="1"/>
              </p:cNvSpPr>
              <p:nvPr/>
            </p:nvSpPr>
            <p:spPr bwMode="auto">
              <a:xfrm>
                <a:off x="922" y="3230"/>
                <a:ext cx="787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procurement strategy</a:t>
                </a:r>
                <a:endParaRPr lang="en-US" dirty="0"/>
              </a:p>
            </p:txBody>
          </p:sp>
          <p:sp>
            <p:nvSpPr>
              <p:cNvPr id="106" name="Rectangle 62"/>
              <p:cNvSpPr>
                <a:spLocks noChangeArrowheads="1"/>
              </p:cNvSpPr>
              <p:nvPr/>
            </p:nvSpPr>
            <p:spPr bwMode="auto">
              <a:xfrm>
                <a:off x="807" y="3374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07" name="Rectangle 63"/>
              <p:cNvSpPr>
                <a:spLocks noChangeArrowheads="1"/>
              </p:cNvSpPr>
              <p:nvPr/>
            </p:nvSpPr>
            <p:spPr bwMode="auto">
              <a:xfrm>
                <a:off x="922" y="3374"/>
                <a:ext cx="1370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Standardize ,Rationalize &amp; Consolidate</a:t>
                </a:r>
                <a:endParaRPr lang="en-US" dirty="0"/>
              </a:p>
            </p:txBody>
          </p:sp>
          <p:sp>
            <p:nvSpPr>
              <p:cNvPr id="108" name="Rectangle 66"/>
              <p:cNvSpPr>
                <a:spLocks noChangeArrowheads="1"/>
              </p:cNvSpPr>
              <p:nvPr/>
            </p:nvSpPr>
            <p:spPr bwMode="auto">
              <a:xfrm>
                <a:off x="4073" y="1240"/>
                <a:ext cx="857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Class leading central </a:t>
                </a:r>
                <a:endParaRPr lang="en-US" dirty="0"/>
              </a:p>
            </p:txBody>
          </p:sp>
          <p:sp>
            <p:nvSpPr>
              <p:cNvPr id="109" name="Rectangle 67"/>
              <p:cNvSpPr>
                <a:spLocks noChangeArrowheads="1"/>
              </p:cNvSpPr>
              <p:nvPr/>
            </p:nvSpPr>
            <p:spPr bwMode="auto">
              <a:xfrm>
                <a:off x="4187" y="1336"/>
                <a:ext cx="784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procurement model</a:t>
                </a:r>
                <a:endParaRPr lang="en-US" dirty="0"/>
              </a:p>
            </p:txBody>
          </p:sp>
          <p:sp>
            <p:nvSpPr>
              <p:cNvPr id="110" name="Rectangle 68"/>
              <p:cNvSpPr>
                <a:spLocks noChangeArrowheads="1"/>
              </p:cNvSpPr>
              <p:nvPr/>
            </p:nvSpPr>
            <p:spPr bwMode="auto">
              <a:xfrm>
                <a:off x="4073" y="1482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11" name="Rectangle 69"/>
              <p:cNvSpPr>
                <a:spLocks noChangeArrowheads="1"/>
              </p:cNvSpPr>
              <p:nvPr/>
            </p:nvSpPr>
            <p:spPr bwMode="auto">
              <a:xfrm>
                <a:off x="4187" y="1482"/>
                <a:ext cx="1192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Embed Category Management &amp; </a:t>
                </a:r>
                <a:endParaRPr lang="en-US" dirty="0"/>
              </a:p>
            </p:txBody>
          </p:sp>
          <p:sp>
            <p:nvSpPr>
              <p:cNvPr id="112" name="Rectangle 70"/>
              <p:cNvSpPr>
                <a:spLocks noChangeArrowheads="1"/>
              </p:cNvSpPr>
              <p:nvPr/>
            </p:nvSpPr>
            <p:spPr bwMode="auto">
              <a:xfrm>
                <a:off x="4187" y="1579"/>
                <a:ext cx="1372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Collaborate with Services on initiatives</a:t>
                </a:r>
                <a:endParaRPr lang="en-US" dirty="0"/>
              </a:p>
            </p:txBody>
          </p:sp>
          <p:sp>
            <p:nvSpPr>
              <p:cNvPr id="113" name="Rectangle 71"/>
              <p:cNvSpPr>
                <a:spLocks noChangeArrowheads="1"/>
              </p:cNvSpPr>
              <p:nvPr/>
            </p:nvSpPr>
            <p:spPr bwMode="auto">
              <a:xfrm>
                <a:off x="4073" y="1723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14" name="Rectangle 72"/>
              <p:cNvSpPr>
                <a:spLocks noChangeArrowheads="1"/>
              </p:cNvSpPr>
              <p:nvPr/>
            </p:nvSpPr>
            <p:spPr bwMode="auto">
              <a:xfrm>
                <a:off x="4187" y="1723"/>
                <a:ext cx="1102" cy="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Align objectives and functional </a:t>
                </a:r>
                <a:endParaRPr lang="en-US" dirty="0"/>
              </a:p>
            </p:txBody>
          </p:sp>
          <p:sp>
            <p:nvSpPr>
              <p:cNvPr id="115" name="Rectangle 73"/>
              <p:cNvSpPr>
                <a:spLocks noChangeArrowheads="1"/>
              </p:cNvSpPr>
              <p:nvPr/>
            </p:nvSpPr>
            <p:spPr bwMode="auto">
              <a:xfrm>
                <a:off x="4187" y="1819"/>
                <a:ext cx="813" cy="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Structure - procurement</a:t>
                </a:r>
                <a:endParaRPr lang="en-US" dirty="0"/>
              </a:p>
            </p:txBody>
          </p:sp>
          <p:sp>
            <p:nvSpPr>
              <p:cNvPr id="116" name="Rectangle 74"/>
              <p:cNvSpPr>
                <a:spLocks noChangeArrowheads="1"/>
              </p:cNvSpPr>
              <p:nvPr/>
            </p:nvSpPr>
            <p:spPr bwMode="auto">
              <a:xfrm>
                <a:off x="4073" y="1963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17" name="Rectangle 75"/>
              <p:cNvSpPr>
                <a:spLocks noChangeArrowheads="1"/>
              </p:cNvSpPr>
              <p:nvPr/>
            </p:nvSpPr>
            <p:spPr bwMode="auto">
              <a:xfrm>
                <a:off x="4187" y="1963"/>
                <a:ext cx="1309" cy="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Drive efficiency through improve P2P </a:t>
                </a:r>
                <a:endParaRPr lang="en-US" dirty="0"/>
              </a:p>
            </p:txBody>
          </p:sp>
          <p:sp>
            <p:nvSpPr>
              <p:cNvPr id="118" name="Rectangle 76"/>
              <p:cNvSpPr>
                <a:spLocks noChangeArrowheads="1"/>
              </p:cNvSpPr>
              <p:nvPr/>
            </p:nvSpPr>
            <p:spPr bwMode="auto">
              <a:xfrm>
                <a:off x="4187" y="2059"/>
                <a:ext cx="946" cy="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Process with align systems </a:t>
                </a:r>
                <a:endParaRPr lang="en-US" dirty="0"/>
              </a:p>
            </p:txBody>
          </p:sp>
          <p:sp>
            <p:nvSpPr>
              <p:cNvPr id="119" name="Rectangle 77"/>
              <p:cNvSpPr>
                <a:spLocks noChangeArrowheads="1"/>
              </p:cNvSpPr>
              <p:nvPr/>
            </p:nvSpPr>
            <p:spPr bwMode="auto">
              <a:xfrm>
                <a:off x="4073" y="2203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20" name="Rectangle 78"/>
              <p:cNvSpPr>
                <a:spLocks noChangeArrowheads="1"/>
              </p:cNvSpPr>
              <p:nvPr/>
            </p:nvSpPr>
            <p:spPr bwMode="auto">
              <a:xfrm>
                <a:off x="4187" y="2203"/>
                <a:ext cx="488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All suppliers </a:t>
                </a:r>
                <a:endParaRPr lang="en-US" dirty="0"/>
              </a:p>
            </p:txBody>
          </p:sp>
          <p:sp>
            <p:nvSpPr>
              <p:cNvPr id="121" name="Rectangle 79"/>
              <p:cNvSpPr>
                <a:spLocks noChangeArrowheads="1"/>
              </p:cNvSpPr>
              <p:nvPr/>
            </p:nvSpPr>
            <p:spPr bwMode="auto">
              <a:xfrm>
                <a:off x="4187" y="2299"/>
                <a:ext cx="884" cy="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authorized/preferred </a:t>
                </a:r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or in </a:t>
                </a:r>
                <a:endParaRPr lang="en-US" dirty="0"/>
              </a:p>
            </p:txBody>
          </p:sp>
          <p:sp>
            <p:nvSpPr>
              <p:cNvPr id="122" name="Rectangle 80"/>
              <p:cNvSpPr>
                <a:spLocks noChangeArrowheads="1"/>
              </p:cNvSpPr>
              <p:nvPr/>
            </p:nvSpPr>
            <p:spPr bwMode="auto">
              <a:xfrm>
                <a:off x="4187" y="2395"/>
                <a:ext cx="1087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appropriate cases, mandatory</a:t>
                </a:r>
                <a:endParaRPr lang="en-US" dirty="0"/>
              </a:p>
            </p:txBody>
          </p:sp>
          <p:sp>
            <p:nvSpPr>
              <p:cNvPr id="123" name="Rectangle 81"/>
              <p:cNvSpPr>
                <a:spLocks noChangeArrowheads="1"/>
              </p:cNvSpPr>
              <p:nvPr/>
            </p:nvSpPr>
            <p:spPr bwMode="auto">
              <a:xfrm>
                <a:off x="4073" y="2539"/>
                <a:ext cx="64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47B6"/>
                    </a:solidFill>
                    <a:latin typeface="Arial" charset="0"/>
                  </a:rPr>
                  <a:t>•</a:t>
                </a:r>
                <a:endParaRPr lang="en-US" dirty="0"/>
              </a:p>
            </p:txBody>
          </p:sp>
          <p:sp>
            <p:nvSpPr>
              <p:cNvPr id="124" name="Rectangle 82"/>
              <p:cNvSpPr>
                <a:spLocks noChangeArrowheads="1"/>
              </p:cNvSpPr>
              <p:nvPr/>
            </p:nvSpPr>
            <p:spPr bwMode="auto">
              <a:xfrm>
                <a:off x="4187" y="2539"/>
                <a:ext cx="1220" cy="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 smtClean="0">
                    <a:solidFill>
                      <a:srgbClr val="000000"/>
                    </a:solidFill>
                    <a:latin typeface="Arial" charset="0"/>
                  </a:rPr>
                  <a:t>Calvary </a:t>
                </a:r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is a company suppliers are </a:t>
                </a:r>
                <a:endParaRPr lang="en-US" dirty="0"/>
              </a:p>
            </p:txBody>
          </p:sp>
          <p:sp>
            <p:nvSpPr>
              <p:cNvPr id="125" name="Rectangle 83"/>
              <p:cNvSpPr>
                <a:spLocks noChangeArrowheads="1"/>
              </p:cNvSpPr>
              <p:nvPr/>
            </p:nvSpPr>
            <p:spPr bwMode="auto">
              <a:xfrm>
                <a:off x="4187" y="2635"/>
                <a:ext cx="959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falling over themselves to </a:t>
                </a:r>
                <a:endParaRPr lang="en-US" dirty="0"/>
              </a:p>
            </p:txBody>
          </p:sp>
          <p:sp>
            <p:nvSpPr>
              <p:cNvPr id="126" name="Rectangle 84"/>
              <p:cNvSpPr>
                <a:spLocks noChangeArrowheads="1"/>
              </p:cNvSpPr>
              <p:nvPr/>
            </p:nvSpPr>
            <p:spPr bwMode="auto">
              <a:xfrm>
                <a:off x="4187" y="2731"/>
                <a:ext cx="345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Arial" charset="0"/>
                  </a:rPr>
                  <a:t>work for!</a:t>
                </a:r>
                <a:endParaRPr lang="en-US" dirty="0"/>
              </a:p>
            </p:txBody>
          </p:sp>
          <p:sp>
            <p:nvSpPr>
              <p:cNvPr id="127" name="Rectangle 85"/>
              <p:cNvSpPr>
                <a:spLocks noChangeArrowheads="1"/>
              </p:cNvSpPr>
              <p:nvPr/>
            </p:nvSpPr>
            <p:spPr bwMode="auto">
              <a:xfrm>
                <a:off x="490" y="1303"/>
                <a:ext cx="1045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Horizon </a:t>
                </a:r>
                <a:r>
                  <a:rPr lang="en-US" sz="1600" b="1" dirty="0">
                    <a:solidFill>
                      <a:srgbClr val="000000"/>
                    </a:solidFill>
                    <a:latin typeface="Arial" charset="0"/>
                  </a:rPr>
                  <a:t>1 </a:t>
                </a:r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2014/15</a:t>
                </a:r>
                <a:endParaRPr lang="en-US" dirty="0"/>
              </a:p>
            </p:txBody>
          </p:sp>
          <p:sp>
            <p:nvSpPr>
              <p:cNvPr id="128" name="Rectangle 86"/>
              <p:cNvSpPr>
                <a:spLocks noChangeArrowheads="1"/>
              </p:cNvSpPr>
              <p:nvPr/>
            </p:nvSpPr>
            <p:spPr bwMode="auto">
              <a:xfrm>
                <a:off x="2304" y="1016"/>
                <a:ext cx="1045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Horizon </a:t>
                </a:r>
                <a:r>
                  <a:rPr lang="en-US" sz="1600" b="1" dirty="0">
                    <a:solidFill>
                      <a:srgbClr val="000000"/>
                    </a:solidFill>
                    <a:latin typeface="Arial" charset="0"/>
                  </a:rPr>
                  <a:t>2 </a:t>
                </a:r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2015/16</a:t>
                </a:r>
                <a:endParaRPr lang="en-US" dirty="0"/>
              </a:p>
            </p:txBody>
          </p:sp>
          <p:sp>
            <p:nvSpPr>
              <p:cNvPr id="129" name="Rectangle 87"/>
              <p:cNvSpPr>
                <a:spLocks noChangeArrowheads="1"/>
              </p:cNvSpPr>
              <p:nvPr/>
            </p:nvSpPr>
            <p:spPr bwMode="auto">
              <a:xfrm>
                <a:off x="3619" y="834"/>
                <a:ext cx="1052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Horizon </a:t>
                </a:r>
                <a:r>
                  <a:rPr lang="en-US" sz="1600" b="1" dirty="0">
                    <a:solidFill>
                      <a:srgbClr val="000000"/>
                    </a:solidFill>
                    <a:latin typeface="Arial" charset="0"/>
                  </a:rPr>
                  <a:t>3 </a:t>
                </a:r>
                <a:r>
                  <a:rPr lang="en-US" sz="1600" b="1" dirty="0" smtClean="0">
                    <a:solidFill>
                      <a:srgbClr val="000000"/>
                    </a:solidFill>
                    <a:latin typeface="Arial" charset="0"/>
                  </a:rPr>
                  <a:t>2016/17</a:t>
                </a:r>
                <a:endParaRPr lang="en-US" dirty="0"/>
              </a:p>
            </p:txBody>
          </p:sp>
        </p:grpSp>
        <p:sp>
          <p:nvSpPr>
            <p:cNvPr id="29" name="Rectangle 89"/>
            <p:cNvSpPr>
              <a:spLocks noChangeArrowheads="1"/>
            </p:cNvSpPr>
            <p:nvPr/>
          </p:nvSpPr>
          <p:spPr bwMode="auto">
            <a:xfrm>
              <a:off x="2394" y="1466"/>
              <a:ext cx="1085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Leveraging the foundations</a:t>
              </a:r>
              <a:endParaRPr lang="en-US" dirty="0"/>
            </a:p>
          </p:txBody>
        </p:sp>
        <p:sp>
          <p:nvSpPr>
            <p:cNvPr id="30" name="Rectangle 90"/>
            <p:cNvSpPr>
              <a:spLocks noChangeArrowheads="1"/>
            </p:cNvSpPr>
            <p:nvPr/>
          </p:nvSpPr>
          <p:spPr bwMode="auto">
            <a:xfrm>
              <a:off x="2394" y="161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31" name="Rectangle 100"/>
            <p:cNvSpPr>
              <a:spLocks noChangeArrowheads="1"/>
            </p:cNvSpPr>
            <p:nvPr/>
          </p:nvSpPr>
          <p:spPr bwMode="auto">
            <a:xfrm>
              <a:off x="2510" y="2415"/>
              <a:ext cx="355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suppliers</a:t>
              </a:r>
              <a:endParaRPr lang="en-US" dirty="0"/>
            </a:p>
          </p:txBody>
        </p:sp>
        <p:sp>
          <p:nvSpPr>
            <p:cNvPr id="32" name="Rectangle 113"/>
            <p:cNvSpPr>
              <a:spLocks noChangeArrowheads="1"/>
            </p:cNvSpPr>
            <p:nvPr/>
          </p:nvSpPr>
          <p:spPr bwMode="auto">
            <a:xfrm>
              <a:off x="2394" y="305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33" name="Rectangle 117"/>
            <p:cNvSpPr>
              <a:spLocks noChangeArrowheads="1"/>
            </p:cNvSpPr>
            <p:nvPr/>
          </p:nvSpPr>
          <p:spPr bwMode="auto">
            <a:xfrm>
              <a:off x="2394" y="338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34" name="Freeform 122"/>
            <p:cNvSpPr>
              <a:spLocks/>
            </p:cNvSpPr>
            <p:nvPr/>
          </p:nvSpPr>
          <p:spPr bwMode="auto">
            <a:xfrm>
              <a:off x="667" y="1452"/>
              <a:ext cx="1374" cy="309"/>
            </a:xfrm>
            <a:custGeom>
              <a:avLst/>
              <a:gdLst>
                <a:gd name="T0" fmla="*/ 0 w 1374"/>
                <a:gd name="T1" fmla="*/ 309 h 309"/>
                <a:gd name="T2" fmla="*/ 201 w 1374"/>
                <a:gd name="T3" fmla="*/ 210 h 309"/>
                <a:gd name="T4" fmla="*/ 498 w 1374"/>
                <a:gd name="T5" fmla="*/ 85 h 309"/>
                <a:gd name="T6" fmla="*/ 832 w 1374"/>
                <a:gd name="T7" fmla="*/ 12 h 309"/>
                <a:gd name="T8" fmla="*/ 1060 w 1374"/>
                <a:gd name="T9" fmla="*/ 12 h 309"/>
                <a:gd name="T10" fmla="*/ 1322 w 1374"/>
                <a:gd name="T11" fmla="*/ 63 h 309"/>
                <a:gd name="T12" fmla="*/ 1366 w 1374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4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2"/>
                    <a:pt x="393" y="118"/>
                    <a:pt x="498" y="85"/>
                  </a:cubicBezTo>
                  <a:cubicBezTo>
                    <a:pt x="603" y="52"/>
                    <a:pt x="738" y="24"/>
                    <a:pt x="832" y="12"/>
                  </a:cubicBezTo>
                  <a:cubicBezTo>
                    <a:pt x="925" y="0"/>
                    <a:pt x="978" y="3"/>
                    <a:pt x="1060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4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35" name="Freeform 123"/>
            <p:cNvSpPr>
              <a:spLocks/>
            </p:cNvSpPr>
            <p:nvPr/>
          </p:nvSpPr>
          <p:spPr bwMode="auto">
            <a:xfrm>
              <a:off x="2210" y="1221"/>
              <a:ext cx="1374" cy="309"/>
            </a:xfrm>
            <a:custGeom>
              <a:avLst/>
              <a:gdLst>
                <a:gd name="T0" fmla="*/ 0 w 1374"/>
                <a:gd name="T1" fmla="*/ 309 h 309"/>
                <a:gd name="T2" fmla="*/ 201 w 1374"/>
                <a:gd name="T3" fmla="*/ 210 h 309"/>
                <a:gd name="T4" fmla="*/ 498 w 1374"/>
                <a:gd name="T5" fmla="*/ 85 h 309"/>
                <a:gd name="T6" fmla="*/ 832 w 1374"/>
                <a:gd name="T7" fmla="*/ 12 h 309"/>
                <a:gd name="T8" fmla="*/ 1060 w 1374"/>
                <a:gd name="T9" fmla="*/ 12 h 309"/>
                <a:gd name="T10" fmla="*/ 1322 w 1374"/>
                <a:gd name="T11" fmla="*/ 63 h 309"/>
                <a:gd name="T12" fmla="*/ 1366 w 1374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4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2"/>
                    <a:pt x="393" y="118"/>
                    <a:pt x="498" y="85"/>
                  </a:cubicBezTo>
                  <a:cubicBezTo>
                    <a:pt x="603" y="52"/>
                    <a:pt x="738" y="24"/>
                    <a:pt x="832" y="12"/>
                  </a:cubicBezTo>
                  <a:cubicBezTo>
                    <a:pt x="925" y="0"/>
                    <a:pt x="978" y="3"/>
                    <a:pt x="1060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4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36" name="Freeform 124"/>
            <p:cNvSpPr>
              <a:spLocks/>
            </p:cNvSpPr>
            <p:nvPr/>
          </p:nvSpPr>
          <p:spPr bwMode="auto">
            <a:xfrm>
              <a:off x="3933" y="953"/>
              <a:ext cx="1373" cy="309"/>
            </a:xfrm>
            <a:custGeom>
              <a:avLst/>
              <a:gdLst>
                <a:gd name="T0" fmla="*/ 0 w 1373"/>
                <a:gd name="T1" fmla="*/ 309 h 309"/>
                <a:gd name="T2" fmla="*/ 201 w 1373"/>
                <a:gd name="T3" fmla="*/ 210 h 309"/>
                <a:gd name="T4" fmla="*/ 498 w 1373"/>
                <a:gd name="T5" fmla="*/ 85 h 309"/>
                <a:gd name="T6" fmla="*/ 831 w 1373"/>
                <a:gd name="T7" fmla="*/ 13 h 309"/>
                <a:gd name="T8" fmla="*/ 1059 w 1373"/>
                <a:gd name="T9" fmla="*/ 12 h 309"/>
                <a:gd name="T10" fmla="*/ 1322 w 1373"/>
                <a:gd name="T11" fmla="*/ 63 h 309"/>
                <a:gd name="T12" fmla="*/ 1366 w 1373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3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3"/>
                    <a:pt x="393" y="118"/>
                    <a:pt x="498" y="85"/>
                  </a:cubicBezTo>
                  <a:cubicBezTo>
                    <a:pt x="603" y="52"/>
                    <a:pt x="738" y="25"/>
                    <a:pt x="831" y="13"/>
                  </a:cubicBezTo>
                  <a:cubicBezTo>
                    <a:pt x="925" y="0"/>
                    <a:pt x="978" y="3"/>
                    <a:pt x="1059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3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37" name="Rectangle 125"/>
            <p:cNvSpPr>
              <a:spLocks noChangeArrowheads="1"/>
            </p:cNvSpPr>
            <p:nvPr/>
          </p:nvSpPr>
          <p:spPr bwMode="auto">
            <a:xfrm>
              <a:off x="807" y="1740"/>
              <a:ext cx="116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Develop foundations achieve </a:t>
              </a:r>
              <a:endParaRPr lang="en-US" dirty="0"/>
            </a:p>
          </p:txBody>
        </p:sp>
        <p:sp>
          <p:nvSpPr>
            <p:cNvPr id="38" name="Rectangle 126"/>
            <p:cNvSpPr>
              <a:spLocks noChangeArrowheads="1"/>
            </p:cNvSpPr>
            <p:nvPr/>
          </p:nvSpPr>
          <p:spPr bwMode="auto">
            <a:xfrm>
              <a:off x="922" y="1836"/>
              <a:ext cx="664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short term goals</a:t>
              </a:r>
              <a:endParaRPr lang="en-US" dirty="0"/>
            </a:p>
          </p:txBody>
        </p:sp>
        <p:sp>
          <p:nvSpPr>
            <p:cNvPr id="39" name="Rectangle 127"/>
            <p:cNvSpPr>
              <a:spLocks noChangeArrowheads="1"/>
            </p:cNvSpPr>
            <p:nvPr/>
          </p:nvSpPr>
          <p:spPr bwMode="auto">
            <a:xfrm>
              <a:off x="807" y="198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40" name="Rectangle 131"/>
            <p:cNvSpPr>
              <a:spLocks noChangeArrowheads="1"/>
            </p:cNvSpPr>
            <p:nvPr/>
          </p:nvSpPr>
          <p:spPr bwMode="auto">
            <a:xfrm>
              <a:off x="807" y="231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41" name="Rectangle 134"/>
            <p:cNvSpPr>
              <a:spLocks noChangeArrowheads="1"/>
            </p:cNvSpPr>
            <p:nvPr/>
          </p:nvSpPr>
          <p:spPr bwMode="auto">
            <a:xfrm>
              <a:off x="807" y="255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42" name="Rectangle 136"/>
            <p:cNvSpPr>
              <a:spLocks noChangeArrowheads="1"/>
            </p:cNvSpPr>
            <p:nvPr/>
          </p:nvSpPr>
          <p:spPr bwMode="auto">
            <a:xfrm>
              <a:off x="807" y="270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43" name="Rectangle 137"/>
            <p:cNvSpPr>
              <a:spLocks noChangeArrowheads="1"/>
            </p:cNvSpPr>
            <p:nvPr/>
          </p:nvSpPr>
          <p:spPr bwMode="auto">
            <a:xfrm>
              <a:off x="922" y="2702"/>
              <a:ext cx="730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Establish clear and </a:t>
              </a:r>
              <a:endParaRPr lang="en-US" dirty="0"/>
            </a:p>
          </p:txBody>
        </p:sp>
        <p:sp>
          <p:nvSpPr>
            <p:cNvPr id="44" name="Rectangle 138"/>
            <p:cNvSpPr>
              <a:spLocks noChangeArrowheads="1"/>
            </p:cNvSpPr>
            <p:nvPr/>
          </p:nvSpPr>
          <p:spPr bwMode="auto">
            <a:xfrm>
              <a:off x="922" y="2798"/>
              <a:ext cx="77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transparent reporting</a:t>
              </a:r>
              <a:endParaRPr lang="en-US" dirty="0"/>
            </a:p>
          </p:txBody>
        </p:sp>
        <p:sp>
          <p:nvSpPr>
            <p:cNvPr id="45" name="Rectangle 139"/>
            <p:cNvSpPr>
              <a:spLocks noChangeArrowheads="1"/>
            </p:cNvSpPr>
            <p:nvPr/>
          </p:nvSpPr>
          <p:spPr bwMode="auto">
            <a:xfrm>
              <a:off x="807" y="294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46" name="Rectangle 140"/>
            <p:cNvSpPr>
              <a:spLocks noChangeArrowheads="1"/>
            </p:cNvSpPr>
            <p:nvPr/>
          </p:nvSpPr>
          <p:spPr bwMode="auto">
            <a:xfrm>
              <a:off x="922" y="2942"/>
              <a:ext cx="10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Establish the right links into </a:t>
              </a:r>
              <a:endParaRPr lang="en-US" dirty="0"/>
            </a:p>
          </p:txBody>
        </p:sp>
        <p:sp>
          <p:nvSpPr>
            <p:cNvPr id="47" name="Rectangle 141"/>
            <p:cNvSpPr>
              <a:spLocks noChangeArrowheads="1"/>
            </p:cNvSpPr>
            <p:nvPr/>
          </p:nvSpPr>
          <p:spPr bwMode="auto">
            <a:xfrm>
              <a:off x="922" y="3038"/>
              <a:ext cx="10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the operational business and </a:t>
              </a:r>
              <a:endParaRPr lang="en-US" dirty="0"/>
            </a:p>
          </p:txBody>
        </p:sp>
        <p:sp>
          <p:nvSpPr>
            <p:cNvPr id="48" name="Rectangle 142"/>
            <p:cNvSpPr>
              <a:spLocks noChangeArrowheads="1"/>
            </p:cNvSpPr>
            <p:nvPr/>
          </p:nvSpPr>
          <p:spPr bwMode="auto">
            <a:xfrm>
              <a:off x="922" y="3134"/>
              <a:ext cx="10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functional support with new </a:t>
              </a:r>
              <a:endParaRPr lang="en-US" dirty="0"/>
            </a:p>
          </p:txBody>
        </p:sp>
        <p:sp>
          <p:nvSpPr>
            <p:cNvPr id="49" name="Rectangle 143"/>
            <p:cNvSpPr>
              <a:spLocks noChangeArrowheads="1"/>
            </p:cNvSpPr>
            <p:nvPr/>
          </p:nvSpPr>
          <p:spPr bwMode="auto">
            <a:xfrm>
              <a:off x="922" y="3230"/>
              <a:ext cx="787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procurement strategy</a:t>
              </a:r>
              <a:endParaRPr lang="en-US" dirty="0"/>
            </a:p>
          </p:txBody>
        </p:sp>
        <p:sp>
          <p:nvSpPr>
            <p:cNvPr id="50" name="Rectangle 144"/>
            <p:cNvSpPr>
              <a:spLocks noChangeArrowheads="1"/>
            </p:cNvSpPr>
            <p:nvPr/>
          </p:nvSpPr>
          <p:spPr bwMode="auto">
            <a:xfrm>
              <a:off x="807" y="3374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51" name="Rectangle 148"/>
            <p:cNvSpPr>
              <a:spLocks noChangeArrowheads="1"/>
            </p:cNvSpPr>
            <p:nvPr/>
          </p:nvSpPr>
          <p:spPr bwMode="auto">
            <a:xfrm>
              <a:off x="4073" y="1240"/>
              <a:ext cx="857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Class leading central </a:t>
              </a:r>
              <a:endParaRPr lang="en-US" dirty="0"/>
            </a:p>
          </p:txBody>
        </p:sp>
        <p:sp>
          <p:nvSpPr>
            <p:cNvPr id="52" name="Rectangle 149"/>
            <p:cNvSpPr>
              <a:spLocks noChangeArrowheads="1"/>
            </p:cNvSpPr>
            <p:nvPr/>
          </p:nvSpPr>
          <p:spPr bwMode="auto">
            <a:xfrm>
              <a:off x="4187" y="1336"/>
              <a:ext cx="784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procurement model</a:t>
              </a:r>
              <a:endParaRPr lang="en-US" dirty="0"/>
            </a:p>
          </p:txBody>
        </p:sp>
        <p:sp>
          <p:nvSpPr>
            <p:cNvPr id="53" name="Rectangle 150"/>
            <p:cNvSpPr>
              <a:spLocks noChangeArrowheads="1"/>
            </p:cNvSpPr>
            <p:nvPr/>
          </p:nvSpPr>
          <p:spPr bwMode="auto">
            <a:xfrm>
              <a:off x="4073" y="148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54" name="Rectangle 153"/>
            <p:cNvSpPr>
              <a:spLocks noChangeArrowheads="1"/>
            </p:cNvSpPr>
            <p:nvPr/>
          </p:nvSpPr>
          <p:spPr bwMode="auto">
            <a:xfrm>
              <a:off x="4073" y="172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55" name="Rectangle 156"/>
            <p:cNvSpPr>
              <a:spLocks noChangeArrowheads="1"/>
            </p:cNvSpPr>
            <p:nvPr/>
          </p:nvSpPr>
          <p:spPr bwMode="auto">
            <a:xfrm>
              <a:off x="4073" y="196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56" name="Rectangle 159"/>
            <p:cNvSpPr>
              <a:spLocks noChangeArrowheads="1"/>
            </p:cNvSpPr>
            <p:nvPr/>
          </p:nvSpPr>
          <p:spPr bwMode="auto">
            <a:xfrm>
              <a:off x="4073" y="220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57" name="Rectangle 160"/>
            <p:cNvSpPr>
              <a:spLocks noChangeArrowheads="1"/>
            </p:cNvSpPr>
            <p:nvPr/>
          </p:nvSpPr>
          <p:spPr bwMode="auto">
            <a:xfrm>
              <a:off x="4187" y="2203"/>
              <a:ext cx="4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All suppliers </a:t>
              </a:r>
              <a:endParaRPr lang="en-US" dirty="0"/>
            </a:p>
          </p:txBody>
        </p:sp>
        <p:sp>
          <p:nvSpPr>
            <p:cNvPr id="58" name="Rectangle 161"/>
            <p:cNvSpPr>
              <a:spLocks noChangeArrowheads="1"/>
            </p:cNvSpPr>
            <p:nvPr/>
          </p:nvSpPr>
          <p:spPr bwMode="auto">
            <a:xfrm>
              <a:off x="4187" y="2299"/>
              <a:ext cx="884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authorized/preferred </a:t>
              </a:r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or in </a:t>
              </a:r>
              <a:endParaRPr lang="en-US" dirty="0"/>
            </a:p>
          </p:txBody>
        </p:sp>
        <p:sp>
          <p:nvSpPr>
            <p:cNvPr id="59" name="Rectangle 162"/>
            <p:cNvSpPr>
              <a:spLocks noChangeArrowheads="1"/>
            </p:cNvSpPr>
            <p:nvPr/>
          </p:nvSpPr>
          <p:spPr bwMode="auto">
            <a:xfrm>
              <a:off x="4187" y="2395"/>
              <a:ext cx="1087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appropriate cases, mandatory</a:t>
              </a:r>
              <a:endParaRPr lang="en-US" dirty="0"/>
            </a:p>
          </p:txBody>
        </p:sp>
        <p:sp>
          <p:nvSpPr>
            <p:cNvPr id="60" name="Rectangle 163"/>
            <p:cNvSpPr>
              <a:spLocks noChangeArrowheads="1"/>
            </p:cNvSpPr>
            <p:nvPr/>
          </p:nvSpPr>
          <p:spPr bwMode="auto">
            <a:xfrm>
              <a:off x="4073" y="2539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61" name="Rectangle 165"/>
            <p:cNvSpPr>
              <a:spLocks noChangeArrowheads="1"/>
            </p:cNvSpPr>
            <p:nvPr/>
          </p:nvSpPr>
          <p:spPr bwMode="auto">
            <a:xfrm>
              <a:off x="4187" y="2635"/>
              <a:ext cx="95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falling over themselves to </a:t>
              </a:r>
              <a:endParaRPr lang="en-US" dirty="0"/>
            </a:p>
          </p:txBody>
        </p:sp>
        <p:sp>
          <p:nvSpPr>
            <p:cNvPr id="62" name="Rectangle 166"/>
            <p:cNvSpPr>
              <a:spLocks noChangeArrowheads="1"/>
            </p:cNvSpPr>
            <p:nvPr/>
          </p:nvSpPr>
          <p:spPr bwMode="auto">
            <a:xfrm>
              <a:off x="4187" y="2731"/>
              <a:ext cx="345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work for!</a:t>
              </a:r>
              <a:endParaRPr lang="en-US" dirty="0"/>
            </a:p>
          </p:txBody>
        </p:sp>
        <p:sp>
          <p:nvSpPr>
            <p:cNvPr id="63" name="Freeform 170"/>
            <p:cNvSpPr>
              <a:spLocks/>
            </p:cNvSpPr>
            <p:nvPr/>
          </p:nvSpPr>
          <p:spPr bwMode="auto">
            <a:xfrm>
              <a:off x="667" y="1452"/>
              <a:ext cx="1374" cy="309"/>
            </a:xfrm>
            <a:custGeom>
              <a:avLst/>
              <a:gdLst>
                <a:gd name="T0" fmla="*/ 0 w 1374"/>
                <a:gd name="T1" fmla="*/ 309 h 309"/>
                <a:gd name="T2" fmla="*/ 201 w 1374"/>
                <a:gd name="T3" fmla="*/ 210 h 309"/>
                <a:gd name="T4" fmla="*/ 498 w 1374"/>
                <a:gd name="T5" fmla="*/ 85 h 309"/>
                <a:gd name="T6" fmla="*/ 832 w 1374"/>
                <a:gd name="T7" fmla="*/ 12 h 309"/>
                <a:gd name="T8" fmla="*/ 1060 w 1374"/>
                <a:gd name="T9" fmla="*/ 12 h 309"/>
                <a:gd name="T10" fmla="*/ 1322 w 1374"/>
                <a:gd name="T11" fmla="*/ 63 h 309"/>
                <a:gd name="T12" fmla="*/ 1366 w 1374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4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2"/>
                    <a:pt x="393" y="118"/>
                    <a:pt x="498" y="85"/>
                  </a:cubicBezTo>
                  <a:cubicBezTo>
                    <a:pt x="603" y="52"/>
                    <a:pt x="738" y="24"/>
                    <a:pt x="832" y="12"/>
                  </a:cubicBezTo>
                  <a:cubicBezTo>
                    <a:pt x="925" y="0"/>
                    <a:pt x="978" y="3"/>
                    <a:pt x="1060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4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64" name="Freeform 171"/>
            <p:cNvSpPr>
              <a:spLocks/>
            </p:cNvSpPr>
            <p:nvPr/>
          </p:nvSpPr>
          <p:spPr bwMode="auto">
            <a:xfrm>
              <a:off x="2210" y="1221"/>
              <a:ext cx="1374" cy="309"/>
            </a:xfrm>
            <a:custGeom>
              <a:avLst/>
              <a:gdLst>
                <a:gd name="T0" fmla="*/ 0 w 1374"/>
                <a:gd name="T1" fmla="*/ 309 h 309"/>
                <a:gd name="T2" fmla="*/ 201 w 1374"/>
                <a:gd name="T3" fmla="*/ 210 h 309"/>
                <a:gd name="T4" fmla="*/ 498 w 1374"/>
                <a:gd name="T5" fmla="*/ 85 h 309"/>
                <a:gd name="T6" fmla="*/ 832 w 1374"/>
                <a:gd name="T7" fmla="*/ 12 h 309"/>
                <a:gd name="T8" fmla="*/ 1060 w 1374"/>
                <a:gd name="T9" fmla="*/ 12 h 309"/>
                <a:gd name="T10" fmla="*/ 1322 w 1374"/>
                <a:gd name="T11" fmla="*/ 63 h 309"/>
                <a:gd name="T12" fmla="*/ 1366 w 1374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4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2"/>
                    <a:pt x="393" y="118"/>
                    <a:pt x="498" y="85"/>
                  </a:cubicBezTo>
                  <a:cubicBezTo>
                    <a:pt x="603" y="52"/>
                    <a:pt x="738" y="24"/>
                    <a:pt x="832" y="12"/>
                  </a:cubicBezTo>
                  <a:cubicBezTo>
                    <a:pt x="925" y="0"/>
                    <a:pt x="978" y="3"/>
                    <a:pt x="1060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4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65" name="Freeform 172"/>
            <p:cNvSpPr>
              <a:spLocks/>
            </p:cNvSpPr>
            <p:nvPr/>
          </p:nvSpPr>
          <p:spPr bwMode="auto">
            <a:xfrm>
              <a:off x="3933" y="953"/>
              <a:ext cx="1373" cy="309"/>
            </a:xfrm>
            <a:custGeom>
              <a:avLst/>
              <a:gdLst>
                <a:gd name="T0" fmla="*/ 0 w 1373"/>
                <a:gd name="T1" fmla="*/ 309 h 309"/>
                <a:gd name="T2" fmla="*/ 201 w 1373"/>
                <a:gd name="T3" fmla="*/ 210 h 309"/>
                <a:gd name="T4" fmla="*/ 498 w 1373"/>
                <a:gd name="T5" fmla="*/ 85 h 309"/>
                <a:gd name="T6" fmla="*/ 831 w 1373"/>
                <a:gd name="T7" fmla="*/ 13 h 309"/>
                <a:gd name="T8" fmla="*/ 1059 w 1373"/>
                <a:gd name="T9" fmla="*/ 12 h 309"/>
                <a:gd name="T10" fmla="*/ 1322 w 1373"/>
                <a:gd name="T11" fmla="*/ 63 h 309"/>
                <a:gd name="T12" fmla="*/ 1366 w 1373"/>
                <a:gd name="T13" fmla="*/ 72 h 3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3" h="309">
                  <a:moveTo>
                    <a:pt x="0" y="309"/>
                  </a:moveTo>
                  <a:cubicBezTo>
                    <a:pt x="58" y="278"/>
                    <a:pt x="117" y="247"/>
                    <a:pt x="201" y="210"/>
                  </a:cubicBezTo>
                  <a:cubicBezTo>
                    <a:pt x="284" y="173"/>
                    <a:pt x="393" y="118"/>
                    <a:pt x="498" y="85"/>
                  </a:cubicBezTo>
                  <a:cubicBezTo>
                    <a:pt x="603" y="52"/>
                    <a:pt x="738" y="25"/>
                    <a:pt x="831" y="13"/>
                  </a:cubicBezTo>
                  <a:cubicBezTo>
                    <a:pt x="925" y="0"/>
                    <a:pt x="978" y="3"/>
                    <a:pt x="1059" y="12"/>
                  </a:cubicBezTo>
                  <a:cubicBezTo>
                    <a:pt x="1141" y="20"/>
                    <a:pt x="1271" y="53"/>
                    <a:pt x="1322" y="63"/>
                  </a:cubicBezTo>
                  <a:cubicBezTo>
                    <a:pt x="1373" y="73"/>
                    <a:pt x="1370" y="72"/>
                    <a:pt x="1366" y="72"/>
                  </a:cubicBezTo>
                </a:path>
              </a:pathLst>
            </a:custGeom>
            <a:noFill/>
            <a:ln w="6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 dirty="0"/>
            </a:p>
          </p:txBody>
        </p:sp>
        <p:sp>
          <p:nvSpPr>
            <p:cNvPr id="66" name="Rectangle 173"/>
            <p:cNvSpPr>
              <a:spLocks noChangeArrowheads="1"/>
            </p:cNvSpPr>
            <p:nvPr/>
          </p:nvSpPr>
          <p:spPr bwMode="auto">
            <a:xfrm>
              <a:off x="807" y="1740"/>
              <a:ext cx="116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Develop foundations achieve </a:t>
              </a:r>
              <a:endParaRPr lang="en-US" dirty="0"/>
            </a:p>
          </p:txBody>
        </p:sp>
        <p:sp>
          <p:nvSpPr>
            <p:cNvPr id="67" name="Rectangle 174"/>
            <p:cNvSpPr>
              <a:spLocks noChangeArrowheads="1"/>
            </p:cNvSpPr>
            <p:nvPr/>
          </p:nvSpPr>
          <p:spPr bwMode="auto">
            <a:xfrm>
              <a:off x="922" y="1836"/>
              <a:ext cx="664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short term goals</a:t>
              </a:r>
              <a:endParaRPr lang="en-US" dirty="0"/>
            </a:p>
          </p:txBody>
        </p:sp>
        <p:sp>
          <p:nvSpPr>
            <p:cNvPr id="68" name="Rectangle 175"/>
            <p:cNvSpPr>
              <a:spLocks noChangeArrowheads="1"/>
            </p:cNvSpPr>
            <p:nvPr/>
          </p:nvSpPr>
          <p:spPr bwMode="auto">
            <a:xfrm>
              <a:off x="807" y="198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69" name="Rectangle 179"/>
            <p:cNvSpPr>
              <a:spLocks noChangeArrowheads="1"/>
            </p:cNvSpPr>
            <p:nvPr/>
          </p:nvSpPr>
          <p:spPr bwMode="auto">
            <a:xfrm>
              <a:off x="807" y="231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70" name="Rectangle 182"/>
            <p:cNvSpPr>
              <a:spLocks noChangeArrowheads="1"/>
            </p:cNvSpPr>
            <p:nvPr/>
          </p:nvSpPr>
          <p:spPr bwMode="auto">
            <a:xfrm>
              <a:off x="807" y="2558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71" name="Rectangle 184"/>
            <p:cNvSpPr>
              <a:spLocks noChangeArrowheads="1"/>
            </p:cNvSpPr>
            <p:nvPr/>
          </p:nvSpPr>
          <p:spPr bwMode="auto">
            <a:xfrm>
              <a:off x="807" y="270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72" name="Rectangle 187"/>
            <p:cNvSpPr>
              <a:spLocks noChangeArrowheads="1"/>
            </p:cNvSpPr>
            <p:nvPr/>
          </p:nvSpPr>
          <p:spPr bwMode="auto">
            <a:xfrm>
              <a:off x="807" y="294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73" name="Rectangle 190"/>
            <p:cNvSpPr>
              <a:spLocks noChangeArrowheads="1"/>
            </p:cNvSpPr>
            <p:nvPr/>
          </p:nvSpPr>
          <p:spPr bwMode="auto">
            <a:xfrm>
              <a:off x="922" y="3134"/>
              <a:ext cx="10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functional support with new </a:t>
              </a:r>
              <a:endParaRPr lang="en-US" dirty="0"/>
            </a:p>
          </p:txBody>
        </p:sp>
        <p:sp>
          <p:nvSpPr>
            <p:cNvPr id="74" name="Rectangle 191"/>
            <p:cNvSpPr>
              <a:spLocks noChangeArrowheads="1"/>
            </p:cNvSpPr>
            <p:nvPr/>
          </p:nvSpPr>
          <p:spPr bwMode="auto">
            <a:xfrm>
              <a:off x="922" y="3230"/>
              <a:ext cx="787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procurement strategy</a:t>
              </a:r>
              <a:endParaRPr lang="en-US" dirty="0"/>
            </a:p>
          </p:txBody>
        </p:sp>
        <p:sp>
          <p:nvSpPr>
            <p:cNvPr id="75" name="Rectangle 192"/>
            <p:cNvSpPr>
              <a:spLocks noChangeArrowheads="1"/>
            </p:cNvSpPr>
            <p:nvPr/>
          </p:nvSpPr>
          <p:spPr bwMode="auto">
            <a:xfrm>
              <a:off x="807" y="3374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76" name="Rectangle 195"/>
            <p:cNvSpPr>
              <a:spLocks noChangeArrowheads="1"/>
            </p:cNvSpPr>
            <p:nvPr/>
          </p:nvSpPr>
          <p:spPr bwMode="auto">
            <a:xfrm>
              <a:off x="905" y="3638"/>
              <a:ext cx="108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Reinforce </a:t>
              </a:r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Delegations </a:t>
              </a:r>
              <a:r>
                <a:rPr lang="en-US" sz="1000" dirty="0">
                  <a:solidFill>
                    <a:srgbClr val="000000"/>
                  </a:solidFill>
                  <a:latin typeface="Arial" charset="0"/>
                </a:rPr>
                <a:t>of </a:t>
              </a:r>
              <a:r>
                <a:rPr lang="en-US" sz="1000" dirty="0" smtClean="0">
                  <a:solidFill>
                    <a:srgbClr val="000000"/>
                  </a:solidFill>
                  <a:latin typeface="Arial" charset="0"/>
                </a:rPr>
                <a:t>Authorities &amp; Compliance</a:t>
              </a:r>
              <a:endParaRPr lang="en-US" dirty="0"/>
            </a:p>
          </p:txBody>
        </p:sp>
        <p:sp>
          <p:nvSpPr>
            <p:cNvPr id="77" name="Rectangle 196"/>
            <p:cNvSpPr>
              <a:spLocks noChangeArrowheads="1"/>
            </p:cNvSpPr>
            <p:nvPr/>
          </p:nvSpPr>
          <p:spPr bwMode="auto">
            <a:xfrm>
              <a:off x="4073" y="1240"/>
              <a:ext cx="857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Class leading central </a:t>
              </a:r>
              <a:endParaRPr lang="en-US" dirty="0"/>
            </a:p>
          </p:txBody>
        </p:sp>
        <p:sp>
          <p:nvSpPr>
            <p:cNvPr id="78" name="Rectangle 197"/>
            <p:cNvSpPr>
              <a:spLocks noChangeArrowheads="1"/>
            </p:cNvSpPr>
            <p:nvPr/>
          </p:nvSpPr>
          <p:spPr bwMode="auto">
            <a:xfrm>
              <a:off x="4187" y="1336"/>
              <a:ext cx="784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procurement model</a:t>
              </a:r>
              <a:endParaRPr lang="en-US" dirty="0"/>
            </a:p>
          </p:txBody>
        </p:sp>
        <p:sp>
          <p:nvSpPr>
            <p:cNvPr id="79" name="Rectangle 198"/>
            <p:cNvSpPr>
              <a:spLocks noChangeArrowheads="1"/>
            </p:cNvSpPr>
            <p:nvPr/>
          </p:nvSpPr>
          <p:spPr bwMode="auto">
            <a:xfrm>
              <a:off x="4073" y="1482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80" name="Rectangle 201"/>
            <p:cNvSpPr>
              <a:spLocks noChangeArrowheads="1"/>
            </p:cNvSpPr>
            <p:nvPr/>
          </p:nvSpPr>
          <p:spPr bwMode="auto">
            <a:xfrm>
              <a:off x="4073" y="172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81" name="Rectangle 204"/>
            <p:cNvSpPr>
              <a:spLocks noChangeArrowheads="1"/>
            </p:cNvSpPr>
            <p:nvPr/>
          </p:nvSpPr>
          <p:spPr bwMode="auto">
            <a:xfrm>
              <a:off x="4073" y="196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82" name="Rectangle 207"/>
            <p:cNvSpPr>
              <a:spLocks noChangeArrowheads="1"/>
            </p:cNvSpPr>
            <p:nvPr/>
          </p:nvSpPr>
          <p:spPr bwMode="auto">
            <a:xfrm>
              <a:off x="4073" y="2203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  <p:sp>
          <p:nvSpPr>
            <p:cNvPr id="83" name="Rectangle 211"/>
            <p:cNvSpPr>
              <a:spLocks noChangeArrowheads="1"/>
            </p:cNvSpPr>
            <p:nvPr/>
          </p:nvSpPr>
          <p:spPr bwMode="auto">
            <a:xfrm>
              <a:off x="4073" y="2539"/>
              <a:ext cx="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>
                  <a:solidFill>
                    <a:srgbClr val="0047B6"/>
                  </a:solidFill>
                  <a:latin typeface="Arial" charset="0"/>
                </a:rPr>
                <a:t>•</a:t>
              </a:r>
              <a:endParaRPr lang="en-US" dirty="0"/>
            </a:p>
          </p:txBody>
        </p:sp>
      </p:grpSp>
      <p:sp>
        <p:nvSpPr>
          <p:cNvPr id="130" name="Rectangle 2"/>
          <p:cNvSpPr txBox="1">
            <a:spLocks noGrp="1" noChangeArrowheads="1"/>
          </p:cNvSpPr>
          <p:nvPr>
            <p:ph type="body" sz="quarter" idx="11"/>
          </p:nvPr>
        </p:nvSpPr>
        <p:spPr bwMode="auto">
          <a:xfrm>
            <a:off x="793750" y="649357"/>
            <a:ext cx="7071281" cy="56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80000"/>
              </a:lnSpc>
            </a:pPr>
            <a:r>
              <a:rPr lang="en-AU" i="1" dirty="0" smtClean="0">
                <a:solidFill>
                  <a:schemeClr val="accent6">
                    <a:lumMod val="75000"/>
                  </a:schemeClr>
                </a:solidFill>
              </a:rPr>
              <a:t>Plan on a Page</a:t>
            </a:r>
            <a:endParaRPr lang="en-AU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49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Low Hang Fruit – Easy wins</a:t>
            </a: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sz="quarter" idx="10"/>
          </p:nvPr>
        </p:nvSpPr>
        <p:spPr bwMode="auto">
          <a:xfrm>
            <a:off x="841512" y="1361722"/>
            <a:ext cx="7189305" cy="241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i="1" dirty="0" smtClean="0"/>
              <a:t>Co-ordinated Procurement aggregating volume and consolidating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i="1" dirty="0" smtClean="0"/>
              <a:t>Low risk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i="1" dirty="0" smtClean="0"/>
              <a:t>Many suppliers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i="1" dirty="0" smtClean="0"/>
              <a:t>Many contracts </a:t>
            </a:r>
          </a:p>
          <a:p>
            <a:endParaRPr lang="en-AU" b="1" dirty="0" smtClean="0"/>
          </a:p>
          <a:p>
            <a:endParaRPr lang="en-AU" b="1" dirty="0"/>
          </a:p>
          <a:p>
            <a:endParaRPr lang="en-AU" dirty="0"/>
          </a:p>
        </p:txBody>
      </p:sp>
      <p:sp>
        <p:nvSpPr>
          <p:cNvPr id="5" name="Cloud Callout 4"/>
          <p:cNvSpPr/>
          <p:nvPr/>
        </p:nvSpPr>
        <p:spPr>
          <a:xfrm rot="10800000" flipV="1">
            <a:off x="616503" y="2465409"/>
            <a:ext cx="1583358" cy="734991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EAP 30%</a:t>
            </a:r>
            <a:endParaRPr lang="en-US" dirty="0"/>
          </a:p>
        </p:txBody>
      </p:sp>
      <p:sp>
        <p:nvSpPr>
          <p:cNvPr id="6" name="Cloud Callout 5"/>
          <p:cNvSpPr/>
          <p:nvPr/>
        </p:nvSpPr>
        <p:spPr>
          <a:xfrm rot="10800000" flipV="1">
            <a:off x="2829338" y="1740320"/>
            <a:ext cx="1417983" cy="784219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Energy 13%</a:t>
            </a:r>
            <a:endParaRPr lang="en-US" dirty="0"/>
          </a:p>
        </p:txBody>
      </p:sp>
      <p:sp>
        <p:nvSpPr>
          <p:cNvPr id="7" name="Cloud Callout 6"/>
          <p:cNvSpPr/>
          <p:nvPr/>
        </p:nvSpPr>
        <p:spPr>
          <a:xfrm rot="10800000" flipV="1">
            <a:off x="4516463" y="1616765"/>
            <a:ext cx="1632545" cy="907776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Office supplies 12.4%</a:t>
            </a:r>
            <a:endParaRPr lang="en-US" dirty="0"/>
          </a:p>
        </p:txBody>
      </p:sp>
      <p:sp>
        <p:nvSpPr>
          <p:cNvPr id="8" name="Cloud Callout 7"/>
          <p:cNvSpPr/>
          <p:nvPr/>
        </p:nvSpPr>
        <p:spPr>
          <a:xfrm rot="10800000" flipV="1">
            <a:off x="6768021" y="1186070"/>
            <a:ext cx="1660361" cy="993914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Catering supplies</a:t>
            </a:r>
          </a:p>
          <a:p>
            <a:pPr algn="ctr"/>
            <a:r>
              <a:rPr lang="en-US" dirty="0" smtClean="0"/>
              <a:t>6.3%</a:t>
            </a:r>
            <a:endParaRPr lang="en-US" dirty="0"/>
          </a:p>
        </p:txBody>
      </p:sp>
      <p:sp>
        <p:nvSpPr>
          <p:cNvPr id="9" name="Cloud Callout 8"/>
          <p:cNvSpPr/>
          <p:nvPr/>
        </p:nvSpPr>
        <p:spPr>
          <a:xfrm rot="10800000" flipV="1">
            <a:off x="4724399" y="2609267"/>
            <a:ext cx="1689651" cy="1076957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Print collateral 6.2%</a:t>
            </a:r>
            <a:endParaRPr lang="en-US" dirty="0"/>
          </a:p>
        </p:txBody>
      </p:sp>
      <p:sp>
        <p:nvSpPr>
          <p:cNvPr id="10" name="Cloud Callout 9"/>
          <p:cNvSpPr/>
          <p:nvPr/>
        </p:nvSpPr>
        <p:spPr>
          <a:xfrm rot="10800000" flipV="1">
            <a:off x="6567114" y="2368713"/>
            <a:ext cx="1576346" cy="1076957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National Waste</a:t>
            </a:r>
          </a:p>
          <a:p>
            <a:pPr algn="ctr"/>
            <a:r>
              <a:rPr lang="en-US" dirty="0" smtClean="0"/>
              <a:t>28%</a:t>
            </a:r>
            <a:endParaRPr lang="en-US" dirty="0"/>
          </a:p>
        </p:txBody>
      </p:sp>
      <p:sp>
        <p:nvSpPr>
          <p:cNvPr id="11" name="Cloud Callout 10"/>
          <p:cNvSpPr/>
          <p:nvPr/>
        </p:nvSpPr>
        <p:spPr>
          <a:xfrm rot="10800000" flipV="1">
            <a:off x="1181873" y="3560817"/>
            <a:ext cx="1647464" cy="891913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Dairy 5%</a:t>
            </a:r>
            <a:endParaRPr lang="en-US" dirty="0"/>
          </a:p>
        </p:txBody>
      </p:sp>
      <p:sp>
        <p:nvSpPr>
          <p:cNvPr id="12" name="Cloud Callout 11"/>
          <p:cNvSpPr/>
          <p:nvPr/>
        </p:nvSpPr>
        <p:spPr>
          <a:xfrm rot="10800000" flipV="1">
            <a:off x="6768021" y="3686226"/>
            <a:ext cx="1466106" cy="826140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Travel 4%</a:t>
            </a:r>
            <a:endParaRPr lang="en-US" dirty="0"/>
          </a:p>
        </p:txBody>
      </p:sp>
      <p:sp>
        <p:nvSpPr>
          <p:cNvPr id="13" name="Cloud Callout 12"/>
          <p:cNvSpPr/>
          <p:nvPr/>
        </p:nvSpPr>
        <p:spPr>
          <a:xfrm rot="10800000" flipV="1">
            <a:off x="3546022" y="3686225"/>
            <a:ext cx="1609074" cy="905653"/>
          </a:xfrm>
          <a:prstGeom prst="cloud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Bread 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75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Nurse Call </a:t>
            </a:r>
            <a:endParaRPr lang="en-AU" b="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 Placeholder 12"/>
          <p:cNvSpPr txBox="1">
            <a:spLocks noGrp="1"/>
          </p:cNvSpPr>
          <p:nvPr>
            <p:ph sz="quarter" idx="10"/>
          </p:nvPr>
        </p:nvSpPr>
        <p:spPr bwMode="auto">
          <a:xfrm>
            <a:off x="793750" y="1835425"/>
            <a:ext cx="7071281" cy="27975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0" tIns="0" rIns="0" bIns="45720" rtlCol="0">
            <a:noAutofit/>
          </a:bodyPr>
          <a:lstStyle/>
          <a:p>
            <a:pPr marL="360363" marR="0" lvl="0" indent="-360363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kumimoji="0" lang="en-A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cs typeface="+mn-cs"/>
              </a:rPr>
              <a:t>Mandatory to hospitals but only ~1% of build</a:t>
            </a:r>
            <a:endParaRPr kumimoji="0" lang="en-AU" sz="2000" b="0" i="0" u="none" strike="noStrike" kern="1200" cap="none" spc="0" normalizeH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60363" marR="0" lvl="0" indent="-360363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Future proof </a:t>
            </a:r>
            <a:endParaRPr kumimoji="0" lang="en-AU" sz="2000" b="0" i="0" u="none" strike="noStrike" kern="1200" cap="none" spc="0" normalizeH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Technology convergence &amp; integration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Supply and market analysis 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Whole of life Cost (TCO)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Greenfield &amp; brownfield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sz="2000" dirty="0" smtClean="0">
                <a:solidFill>
                  <a:srgbClr val="595959"/>
                </a:solidFill>
              </a:rPr>
              <a:t>Value adds – Monitoring, RTLS, RFID, workflow etc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endParaRPr lang="en-AU" sz="3200" dirty="0">
              <a:solidFill>
                <a:srgbClr val="595959"/>
              </a:solidFill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tabLst>
                <a:tab pos="360363" algn="l"/>
              </a:tabLst>
              <a:defRPr/>
            </a:pPr>
            <a:endParaRPr kumimoji="0" lang="en-AU" sz="3200" b="0" i="0" u="none" strike="noStrike" kern="120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90" y="550810"/>
            <a:ext cx="1790700" cy="119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23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8" y="1769165"/>
            <a:ext cx="4330689" cy="28889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61722" y="1835427"/>
            <a:ext cx="32865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 smtClean="0"/>
          </a:p>
          <a:p>
            <a:r>
              <a:rPr lang="en-US" sz="1400" dirty="0" smtClean="0"/>
              <a:t>Ask </a:t>
            </a:r>
            <a:r>
              <a:rPr lang="en-US" sz="1400" dirty="0"/>
              <a:t>the following questions: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US" sz="1400" dirty="0"/>
              <a:t>Are there any surprises?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US" sz="1400" dirty="0"/>
              <a:t>Which stakeholders do we have the most/least contact with? 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US" sz="1400" dirty="0"/>
              <a:t>Which stakeholders might we have to make special efforts to ensure engagement?</a:t>
            </a:r>
          </a:p>
        </p:txBody>
      </p:sp>
      <p:sp>
        <p:nvSpPr>
          <p:cNvPr id="6" name="Title 1"/>
          <p:cNvSpPr>
            <a:spLocks noGrp="1"/>
          </p:cNvSpPr>
          <p:nvPr>
            <p:ph type="body" sz="quarter" idx="11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eaLnBrk="1" hangingPunct="1">
              <a:lnSpc>
                <a:spcPct val="80000"/>
              </a:lnSpc>
            </a:pPr>
            <a:r>
              <a:rPr lang="en-AU" sz="3200" i="1" dirty="0" smtClean="0">
                <a:solidFill>
                  <a:schemeClr val="accent6">
                    <a:lumMod val="75000"/>
                  </a:schemeClr>
                </a:solidFill>
              </a:rPr>
              <a:t>Stakeholder Management</a:t>
            </a:r>
            <a:endParaRPr lang="en-AU" sz="3200" i="1" cap="none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42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 noGrp="1"/>
          </p:cNvSpPr>
          <p:nvPr>
            <p:ph type="body" sz="quarter" idx="11"/>
          </p:nvPr>
        </p:nvSpPr>
        <p:spPr bwMode="auto">
          <a:xfrm>
            <a:off x="793750" y="563218"/>
            <a:ext cx="7071281" cy="56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en-AU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Strategic </a:t>
            </a:r>
            <a:r>
              <a:rPr lang="en-AU" i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Procurement Influence</a:t>
            </a:r>
            <a:r>
              <a:rPr lang="en-AU" sz="2500" dirty="0" smtClean="0">
                <a:solidFill>
                  <a:srgbClr val="666666"/>
                </a:solidFill>
              </a:rPr>
              <a:t>	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93749" y="1020418"/>
            <a:ext cx="78466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42950" lvl="1" indent="-285750">
              <a:spcBef>
                <a:spcPts val="600"/>
              </a:spcBef>
              <a:buClr>
                <a:srgbClr val="F2653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600" dirty="0">
                <a:solidFill>
                  <a:srgbClr val="000000"/>
                </a:solidFill>
              </a:rPr>
              <a:t>The earlier Procurement is involved in the process, the greater the savings opportunity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1641" y="1605192"/>
            <a:ext cx="6737350" cy="296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1"/>
          <p:cNvSpPr txBox="1">
            <a:spLocks/>
          </p:cNvSpPr>
          <p:nvPr/>
        </p:nvSpPr>
        <p:spPr>
          <a:xfrm>
            <a:off x="704450" y="4852164"/>
            <a:ext cx="2746381" cy="19691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00" dirty="0" smtClean="0"/>
              <a:t>The </a:t>
            </a:r>
            <a:r>
              <a:rPr lang="en-US" sz="800" dirty="0" smtClean="0"/>
              <a:t>Aberdeen Group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356712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  <a:defRPr/>
            </a:pPr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Reducing Cost Of Doing Business</a:t>
            </a:r>
            <a:endParaRPr lang="en-AU" b="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 Placeholder 12"/>
          <p:cNvSpPr txBox="1">
            <a:spLocks noGrp="1"/>
          </p:cNvSpPr>
          <p:nvPr>
            <p:ph sz="quarter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0" tIns="0" rIns="0" bIns="45720" rtlCol="0">
            <a:noAutofit/>
          </a:bodyPr>
          <a:lstStyle/>
          <a:p>
            <a:pPr marL="360363" marR="0" lvl="0" indent="-360363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kumimoji="0" lang="en-AU" b="0" i="0" u="none" strike="noStrike" kern="120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n-lt"/>
                <a:cs typeface="+mn-cs"/>
              </a:rPr>
              <a:t>Standardise, Rationalise &amp; Consolidate</a:t>
            </a:r>
            <a:endParaRPr kumimoji="0" lang="en-AU" b="0" i="0" u="none" strike="noStrike" kern="1200" cap="none" spc="0" normalizeH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cs typeface="+mn-cs"/>
            </a:endParaRP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dirty="0" smtClean="0">
                <a:solidFill>
                  <a:srgbClr val="595959"/>
                </a:solidFill>
              </a:rPr>
              <a:t>Procure To Pay Cost &amp; Process</a:t>
            </a:r>
            <a:endParaRPr lang="en-AU" dirty="0">
              <a:solidFill>
                <a:srgbClr val="595959"/>
              </a:solidFill>
            </a:endParaRP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dirty="0" smtClean="0">
                <a:solidFill>
                  <a:srgbClr val="595959"/>
                </a:solidFill>
              </a:rPr>
              <a:t>People, Systems</a:t>
            </a:r>
            <a:r>
              <a:rPr lang="en-AU" dirty="0" smtClean="0">
                <a:solidFill>
                  <a:srgbClr val="595959"/>
                </a:solidFill>
              </a:rPr>
              <a:t>, integration &amp; Platforms 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dirty="0" smtClean="0">
                <a:solidFill>
                  <a:srgbClr val="595959"/>
                </a:solidFill>
              </a:rPr>
              <a:t>Duplications and work around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dirty="0" smtClean="0">
                <a:solidFill>
                  <a:srgbClr val="595959"/>
                </a:solidFill>
              </a:rPr>
              <a:t>Not one system for everything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r>
              <a:rPr lang="en-AU" dirty="0" smtClean="0">
                <a:solidFill>
                  <a:srgbClr val="595959"/>
                </a:solidFill>
              </a:rPr>
              <a:t>B2B</a:t>
            </a: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endParaRPr lang="en-AU" sz="3200" dirty="0" smtClean="0">
              <a:solidFill>
                <a:srgbClr val="595959"/>
              </a:solidFill>
            </a:endParaRPr>
          </a:p>
          <a:p>
            <a:pPr marL="360363" lvl="0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  <a:defRPr/>
            </a:pPr>
            <a:endParaRPr lang="en-AU" sz="3200" dirty="0">
              <a:solidFill>
                <a:srgbClr val="595959"/>
              </a:solidFill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tabLst>
                <a:tab pos="360363" algn="l"/>
              </a:tabLst>
              <a:defRPr/>
            </a:pPr>
            <a:endParaRPr kumimoji="0" lang="en-AU" sz="3200" b="0" i="0" u="none" strike="noStrike" kern="120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592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841512" y="868017"/>
            <a:ext cx="7818783" cy="3909392"/>
          </a:xfrm>
        </p:spPr>
        <p:txBody>
          <a:bodyPr/>
          <a:lstStyle/>
          <a:p>
            <a:r>
              <a:rPr lang="en-US" dirty="0" smtClean="0"/>
              <a:t>Indirect Cost - cost</a:t>
            </a:r>
            <a:r>
              <a:rPr lang="en-AU" dirty="0">
                <a:solidFill>
                  <a:srgbClr val="545454"/>
                </a:solidFill>
                <a:latin typeface="arial"/>
              </a:rPr>
              <a:t> or expense that is not directly traceable to a department, product, activity, customer, etc</a:t>
            </a:r>
            <a:r>
              <a:rPr lang="en-AU" dirty="0" smtClean="0">
                <a:solidFill>
                  <a:srgbClr val="545454"/>
                </a:solidFill>
                <a:latin typeface="arial"/>
              </a:rPr>
              <a:t>.</a:t>
            </a:r>
          </a:p>
          <a:p>
            <a:pPr lvl="1"/>
            <a:r>
              <a:rPr lang="en-US" dirty="0" smtClean="0"/>
              <a:t>Reduce TCO cost through model change</a:t>
            </a:r>
          </a:p>
          <a:p>
            <a:pPr lvl="1"/>
            <a:r>
              <a:rPr lang="en-US" dirty="0" smtClean="0"/>
              <a:t>Negotiate better costs and</a:t>
            </a:r>
          </a:p>
          <a:p>
            <a:pPr lvl="1"/>
            <a:r>
              <a:rPr lang="en-US" dirty="0" smtClean="0"/>
              <a:t>Demand Management </a:t>
            </a:r>
          </a:p>
          <a:p>
            <a:r>
              <a:rPr lang="en-US" dirty="0" smtClean="0"/>
              <a:t>Direct Cost (Passed through)</a:t>
            </a:r>
            <a:r>
              <a:rPr lang="en-AU" dirty="0">
                <a:solidFill>
                  <a:srgbClr val="545454"/>
                </a:solidFill>
                <a:latin typeface="arial"/>
              </a:rPr>
              <a:t> </a:t>
            </a:r>
            <a:r>
              <a:rPr lang="en-AU" dirty="0" smtClean="0">
                <a:solidFill>
                  <a:srgbClr val="545454"/>
                </a:solidFill>
                <a:latin typeface="arial"/>
              </a:rPr>
              <a:t>- costs </a:t>
            </a:r>
            <a:r>
              <a:rPr lang="en-AU" dirty="0">
                <a:solidFill>
                  <a:srgbClr val="545454"/>
                </a:solidFill>
                <a:latin typeface="arial"/>
              </a:rPr>
              <a:t>which are directly accountable to a cost object </a:t>
            </a:r>
            <a:r>
              <a:rPr lang="en-AU" dirty="0" smtClean="0">
                <a:solidFill>
                  <a:srgbClr val="545454"/>
                </a:solidFill>
                <a:latin typeface="arial"/>
              </a:rPr>
              <a:t>- the customer</a:t>
            </a:r>
            <a:endParaRPr lang="en-US" dirty="0" smtClean="0"/>
          </a:p>
          <a:p>
            <a:pPr lvl="1"/>
            <a:r>
              <a:rPr lang="en-US" dirty="0" smtClean="0"/>
              <a:t>Rebates back to </a:t>
            </a:r>
            <a:r>
              <a:rPr lang="en-US" dirty="0" err="1" smtClean="0"/>
              <a:t>Kincare</a:t>
            </a:r>
            <a:endParaRPr lang="en-US" dirty="0" smtClean="0"/>
          </a:p>
          <a:p>
            <a:pPr lvl="1"/>
            <a:r>
              <a:rPr lang="en-US" dirty="0" smtClean="0"/>
              <a:t>Fees external @ 5% but remaining competitive</a:t>
            </a:r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41512" y="265044"/>
            <a:ext cx="7023519" cy="602973"/>
          </a:xfrm>
        </p:spPr>
        <p:txBody>
          <a:bodyPr/>
          <a:lstStyle/>
          <a:p>
            <a:r>
              <a:rPr lang="en-US" i="1" dirty="0" smtClean="0"/>
              <a:t>2 Types of Costs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09446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95130" y="848138"/>
            <a:ext cx="7586870" cy="3605897"/>
          </a:xfrm>
        </p:spPr>
        <p:txBody>
          <a:bodyPr/>
          <a:lstStyle/>
          <a:p>
            <a:r>
              <a:rPr lang="en-AU" dirty="0" smtClean="0"/>
              <a:t>Delivering Savings in Procurement</a:t>
            </a:r>
          </a:p>
          <a:p>
            <a:pPr lvl="1"/>
            <a:r>
              <a:rPr lang="en-AU" dirty="0" smtClean="0"/>
              <a:t>Cost Pressures</a:t>
            </a:r>
          </a:p>
          <a:p>
            <a:pPr lvl="1"/>
            <a:r>
              <a:rPr lang="en-AU" dirty="0" smtClean="0"/>
              <a:t>Short </a:t>
            </a:r>
            <a:r>
              <a:rPr lang="en-AU" dirty="0" smtClean="0"/>
              <a:t>Term </a:t>
            </a:r>
            <a:r>
              <a:rPr lang="en-AU" dirty="0" err="1" smtClean="0"/>
              <a:t>vs</a:t>
            </a:r>
            <a:r>
              <a:rPr lang="en-AU" dirty="0" smtClean="0"/>
              <a:t> Sustainable </a:t>
            </a:r>
            <a:r>
              <a:rPr lang="en-AU" dirty="0" smtClean="0"/>
              <a:t>change</a:t>
            </a:r>
          </a:p>
          <a:p>
            <a:pPr lvl="1"/>
            <a:r>
              <a:rPr lang="en-AU" dirty="0"/>
              <a:t>Low Hanging </a:t>
            </a:r>
            <a:r>
              <a:rPr lang="en-AU" dirty="0" smtClean="0"/>
              <a:t>Fruit</a:t>
            </a:r>
            <a:endParaRPr lang="en-AU" dirty="0" smtClean="0"/>
          </a:p>
          <a:p>
            <a:r>
              <a:rPr lang="en-AU" dirty="0" smtClean="0"/>
              <a:t>Reducing Cost of Doing Business</a:t>
            </a:r>
          </a:p>
          <a:p>
            <a:pPr lvl="1"/>
            <a:r>
              <a:rPr lang="en-AU" dirty="0" smtClean="0">
                <a:solidFill>
                  <a:srgbClr val="4D4F53"/>
                </a:solidFill>
              </a:rPr>
              <a:t>How Do we do this?</a:t>
            </a:r>
            <a:endParaRPr lang="en-AU" dirty="0" smtClean="0"/>
          </a:p>
          <a:p>
            <a:r>
              <a:rPr lang="en-AU" dirty="0" smtClean="0"/>
              <a:t>Key </a:t>
            </a:r>
            <a:r>
              <a:rPr lang="en-AU" dirty="0" err="1" smtClean="0"/>
              <a:t>Criterias</a:t>
            </a:r>
            <a:r>
              <a:rPr lang="en-AU" dirty="0" smtClean="0"/>
              <a:t> For Success</a:t>
            </a:r>
          </a:p>
          <a:p>
            <a:pPr lvl="1"/>
            <a:r>
              <a:rPr lang="en-AU" dirty="0" smtClean="0"/>
              <a:t>Stakeholder Management</a:t>
            </a:r>
            <a:endParaRPr lang="en-AU" dirty="0" smtClean="0"/>
          </a:p>
          <a:p>
            <a:r>
              <a:rPr lang="en-AU" dirty="0" smtClean="0"/>
              <a:t>Questions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54765" y="304801"/>
            <a:ext cx="7010266" cy="543338"/>
          </a:xfrm>
        </p:spPr>
        <p:txBody>
          <a:bodyPr/>
          <a:lstStyle/>
          <a:p>
            <a:r>
              <a:rPr lang="en-AU" dirty="0" smtClean="0"/>
              <a:t>Topics To Cover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4859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body" sz="quarter" idx="11"/>
          </p:nvPr>
        </p:nvSpPr>
        <p:spPr>
          <a:xfrm>
            <a:off x="841513" y="404192"/>
            <a:ext cx="7023518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Where </a:t>
            </a:r>
            <a:r>
              <a:rPr kumimoji="0" lang="en-A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are </a:t>
            </a:r>
            <a:r>
              <a:rPr lang="en-AU" i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w</a:t>
            </a:r>
            <a:r>
              <a:rPr kumimoji="0" lang="en-A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 </a:t>
            </a:r>
            <a:r>
              <a:rPr lang="en-AU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going</a:t>
            </a:r>
            <a:r>
              <a:rPr kumimoji="0" lang="en-A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AU" b="1" i="1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Placeholder 12"/>
          <p:cNvSpPr>
            <a:spLocks noGrp="1"/>
          </p:cNvSpPr>
          <p:nvPr>
            <p:ph sz="quarter" idx="10"/>
          </p:nvPr>
        </p:nvSpPr>
        <p:spPr bwMode="auto">
          <a:xfrm>
            <a:off x="841513" y="1239078"/>
            <a:ext cx="7620000" cy="3393861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lnSpc>
                <a:spcPct val="100000"/>
              </a:lnSpc>
              <a:buFont typeface="Webdings" pitchFamily="18" charset="2"/>
              <a:buNone/>
              <a:defRPr/>
            </a:pPr>
            <a:r>
              <a:rPr lang="en-AU" sz="1800" dirty="0" smtClean="0"/>
              <a:t>Standardised and best practice process &amp; resources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AU" sz="1800" dirty="0" smtClean="0"/>
              <a:t>Central contract management process accessible to all authorised users </a:t>
            </a:r>
            <a:r>
              <a:rPr lang="en-AU" sz="1800" dirty="0" smtClean="0"/>
              <a:t>via company intranet:</a:t>
            </a:r>
            <a:endParaRPr lang="en-AU" sz="1800" dirty="0" smtClean="0"/>
          </a:p>
          <a:p>
            <a:pPr eaLnBrk="1" hangingPunct="1">
              <a:lnSpc>
                <a:spcPct val="100000"/>
              </a:lnSpc>
              <a:defRPr/>
            </a:pPr>
            <a:r>
              <a:rPr lang="en-AU" sz="1800" dirty="0" smtClean="0"/>
              <a:t>Standardise processes; documentation, forms and methodology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AU" sz="1800" dirty="0"/>
              <a:t>Procurement tools distributed </a:t>
            </a:r>
            <a:r>
              <a:rPr lang="en-AU" sz="1800" dirty="0" smtClean="0"/>
              <a:t>and </a:t>
            </a:r>
            <a:r>
              <a:rPr lang="en-AU" sz="1800" dirty="0"/>
              <a:t>adopted due to the ease of use and benefit to the </a:t>
            </a:r>
            <a:r>
              <a:rPr lang="en-AU" sz="1800" dirty="0" smtClean="0"/>
              <a:t>contracts</a:t>
            </a:r>
            <a:endParaRPr lang="en-AU" sz="1800" dirty="0"/>
          </a:p>
          <a:p>
            <a:pPr eaLnBrk="1" hangingPunct="1">
              <a:lnSpc>
                <a:spcPct val="100000"/>
              </a:lnSpc>
              <a:defRPr/>
            </a:pPr>
            <a:r>
              <a:rPr lang="en-AU" sz="1800" dirty="0"/>
              <a:t>Relationships firmly established with operations and key </a:t>
            </a:r>
            <a:r>
              <a:rPr lang="en-AU" sz="1800" dirty="0" smtClean="0"/>
              <a:t>suppliers, due diligence to minimise risk</a:t>
            </a:r>
            <a:endParaRPr lang="en-AU" sz="1800" dirty="0"/>
          </a:p>
          <a:p>
            <a:pPr eaLnBrk="1" hangingPunct="1">
              <a:lnSpc>
                <a:spcPct val="100000"/>
              </a:lnSpc>
              <a:defRPr/>
            </a:pPr>
            <a:r>
              <a:rPr lang="en-AU" sz="1800" dirty="0" smtClean="0"/>
              <a:t>Compliance </a:t>
            </a:r>
            <a:r>
              <a:rPr lang="en-AU" sz="1800" dirty="0"/>
              <a:t>in the business </a:t>
            </a:r>
            <a:r>
              <a:rPr lang="en-AU" sz="1800" dirty="0" smtClean="0"/>
              <a:t>significantly </a:t>
            </a:r>
            <a:r>
              <a:rPr lang="en-AU" sz="1800" dirty="0"/>
              <a:t>increased and business risk is </a:t>
            </a:r>
            <a:r>
              <a:rPr lang="en-AU" sz="1800" dirty="0" smtClean="0"/>
              <a:t>minimised</a:t>
            </a:r>
          </a:p>
          <a:p>
            <a:pPr eaLnBrk="1" hangingPunct="1">
              <a:lnSpc>
                <a:spcPct val="100000"/>
              </a:lnSpc>
              <a:defRPr/>
            </a:pPr>
            <a:endParaRPr lang="en-AU" sz="2000" dirty="0"/>
          </a:p>
          <a:p>
            <a:pPr marL="360363" lvl="2" indent="-360363" eaLnBrk="1" hangingPunct="1">
              <a:lnSpc>
                <a:spcPct val="100000"/>
              </a:lnSpc>
              <a:tabLst>
                <a:tab pos="360363" algn="l"/>
              </a:tabLst>
              <a:defRPr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0008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body" sz="quarter" idx="11"/>
          </p:nvPr>
        </p:nvSpPr>
        <p:spPr>
          <a:xfrm>
            <a:off x="655983" y="119270"/>
            <a:ext cx="7275309" cy="642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How do we get there</a:t>
            </a:r>
            <a:r>
              <a:rPr kumimoji="0" lang="en-AU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</a:t>
            </a:r>
            <a:endParaRPr kumimoji="0" lang="en-AU" i="1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 Placeholder 12"/>
          <p:cNvSpPr>
            <a:spLocks noGrp="1"/>
          </p:cNvSpPr>
          <p:nvPr>
            <p:ph sz="quarter" idx="10"/>
          </p:nvPr>
        </p:nvSpPr>
        <p:spPr bwMode="auto">
          <a:xfrm>
            <a:off x="655983" y="762000"/>
            <a:ext cx="8123582" cy="387093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60363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Re-align the Structure</a:t>
            </a:r>
          </a:p>
          <a:p>
            <a:pPr lvl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Link all Procurement personnel in operations directly to Group Procurement (functionally to the Services) similar to ICT with clear roles and responsibilities.</a:t>
            </a:r>
          </a:p>
          <a:p>
            <a:pPr marL="360363" indent="-360363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Build </a:t>
            </a:r>
            <a:r>
              <a:rPr lang="en-AU" sz="1700" dirty="0" smtClean="0"/>
              <a:t>the Capabilities</a:t>
            </a:r>
          </a:p>
          <a:p>
            <a:pPr lvl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Train, coach and recruit expertise for transformation.</a:t>
            </a:r>
          </a:p>
          <a:p>
            <a:pPr marL="360363" indent="-360363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Re-Build the process.  </a:t>
            </a:r>
          </a:p>
          <a:p>
            <a:pPr lvl="1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Create a workable prototype with stakeholder input.</a:t>
            </a:r>
          </a:p>
          <a:p>
            <a:pPr lvl="1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Promote to stakeholders and refine based on input</a:t>
            </a:r>
          </a:p>
          <a:p>
            <a:pPr lvl="1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Roll out to Services one at a time, refining and testing</a:t>
            </a:r>
          </a:p>
          <a:p>
            <a:pPr marL="360363" indent="-360363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Re-Build the relationships</a:t>
            </a:r>
          </a:p>
          <a:p>
            <a:pPr lvl="1" eaLnBrk="1" hangingPunct="1">
              <a:spcBef>
                <a:spcPts val="600"/>
              </a:spcBef>
              <a:buClr>
                <a:schemeClr val="accent1"/>
              </a:buClr>
              <a:buSzPct val="70000"/>
              <a:buFont typeface="Webdings" pitchFamily="18" charset="2"/>
              <a:buChar char=""/>
              <a:tabLst>
                <a:tab pos="360363" algn="l"/>
              </a:tabLst>
            </a:pPr>
            <a:r>
              <a:rPr lang="en-AU" sz="1700" dirty="0" smtClean="0"/>
              <a:t>Embed procurement in the tender process, the implementation process.</a:t>
            </a:r>
          </a:p>
        </p:txBody>
      </p:sp>
    </p:spTree>
    <p:extLst>
      <p:ext uri="{BB962C8B-B14F-4D97-AF65-F5344CB8AC3E}">
        <p14:creationId xmlns:p14="http://schemas.microsoft.com/office/powerpoint/2010/main" val="863389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ques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" y="788504"/>
            <a:ext cx="7686261" cy="398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720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894521" y="2464903"/>
            <a:ext cx="7646505" cy="2325757"/>
          </a:xfrm>
        </p:spPr>
        <p:txBody>
          <a:bodyPr/>
          <a:lstStyle/>
          <a:p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Is this seen as Procurement’s greatest value add? </a:t>
            </a:r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Or </a:t>
            </a:r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should it be</a:t>
            </a:r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?</a:t>
            </a:r>
          </a:p>
          <a:p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Savings </a:t>
            </a:r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need to be seen as real, it is hard to track; must be agreed to and validated with finance</a:t>
            </a:r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.</a:t>
            </a:r>
          </a:p>
          <a:p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Hard </a:t>
            </a:r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Savings </a:t>
            </a:r>
            <a:r>
              <a:rPr lang="en-AU" sz="2000" dirty="0" err="1">
                <a:solidFill>
                  <a:srgbClr val="490E6F"/>
                </a:solidFill>
                <a:latin typeface="Myriad Pro"/>
                <a:ea typeface="+mj-ea"/>
              </a:rPr>
              <a:t>Vs</a:t>
            </a:r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 Soft </a:t>
            </a:r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Savings</a:t>
            </a:r>
          </a:p>
          <a:p>
            <a:r>
              <a:rPr lang="en-AU" sz="2000" dirty="0" smtClean="0">
                <a:solidFill>
                  <a:srgbClr val="490E6F"/>
                </a:solidFill>
                <a:latin typeface="Myriad Pro"/>
                <a:ea typeface="+mj-ea"/>
              </a:rPr>
              <a:t>TCO/Life </a:t>
            </a:r>
            <a:r>
              <a:rPr lang="en-AU" sz="2000" dirty="0">
                <a:solidFill>
                  <a:srgbClr val="490E6F"/>
                </a:solidFill>
                <a:latin typeface="Myriad Pro"/>
                <a:ea typeface="+mj-ea"/>
              </a:rPr>
              <a:t>Cost – Is it about Value or cost?</a:t>
            </a:r>
            <a:endParaRPr lang="en-AU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3750" y="602975"/>
            <a:ext cx="7071281" cy="506688"/>
          </a:xfrm>
        </p:spPr>
        <p:txBody>
          <a:bodyPr/>
          <a:lstStyle/>
          <a:p>
            <a:r>
              <a:rPr lang="en-AU" i="1" dirty="0">
                <a:solidFill>
                  <a:schemeClr val="accent6">
                    <a:lumMod val="75000"/>
                  </a:schemeClr>
                </a:solidFill>
              </a:rPr>
              <a:t>What </a:t>
            </a:r>
            <a:r>
              <a:rPr lang="en-AU" i="1" dirty="0" smtClean="0">
                <a:solidFill>
                  <a:schemeClr val="accent6">
                    <a:lumMod val="75000"/>
                  </a:schemeClr>
                </a:solidFill>
              </a:rPr>
              <a:t>is </a:t>
            </a:r>
            <a:endParaRPr lang="en-A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47607" y="238708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94969"/>
            <a:ext cx="5063358" cy="15190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1" y="1054511"/>
            <a:ext cx="3086150" cy="121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0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13" y="821635"/>
            <a:ext cx="7301948" cy="392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5" y="748748"/>
            <a:ext cx="7460974" cy="388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10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81878"/>
            <a:ext cx="7566991" cy="385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61" y="205409"/>
            <a:ext cx="7275443" cy="473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61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body" sz="quarter" idx="11"/>
          </p:nvPr>
        </p:nvSpPr>
        <p:spPr>
          <a:xfrm>
            <a:off x="655984" y="251792"/>
            <a:ext cx="7209048" cy="768626"/>
          </a:xfrm>
        </p:spPr>
        <p:txBody>
          <a:bodyPr/>
          <a:lstStyle/>
          <a:p>
            <a:r>
              <a:rPr lang="en-US" sz="2400" i="1" dirty="0" smtClean="0"/>
              <a:t>Principles of Value Based Competition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(Porter &amp; Teisberg 2006)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55984" y="1086678"/>
            <a:ext cx="8030816" cy="3546261"/>
          </a:xfrm>
        </p:spPr>
        <p:txBody>
          <a:bodyPr/>
          <a:lstStyle/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The focus should be on </a:t>
            </a:r>
            <a:r>
              <a:rPr lang="en-US" sz="1800" b="1" dirty="0" smtClean="0">
                <a:solidFill>
                  <a:srgbClr val="FF0000"/>
                </a:solidFill>
              </a:rPr>
              <a:t>value for patients</a:t>
            </a:r>
            <a:r>
              <a:rPr lang="en-US" sz="1800" dirty="0" smtClean="0"/>
              <a:t>, not just lowering costs.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There must </a:t>
            </a:r>
            <a:r>
              <a:rPr lang="en-US" sz="1800" b="1" dirty="0" smtClean="0">
                <a:solidFill>
                  <a:srgbClr val="FF0000"/>
                </a:solidFill>
              </a:rPr>
              <a:t>unrestricted competition </a:t>
            </a:r>
            <a:r>
              <a:rPr lang="en-US" sz="1800" dirty="0" smtClean="0"/>
              <a:t>based on </a:t>
            </a:r>
            <a:r>
              <a:rPr lang="en-US" sz="1800" b="1" dirty="0" smtClean="0">
                <a:solidFill>
                  <a:srgbClr val="FF0000"/>
                </a:solidFill>
              </a:rPr>
              <a:t>results</a:t>
            </a:r>
            <a:r>
              <a:rPr lang="en-US" sz="1800" dirty="0" smtClean="0"/>
              <a:t>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Competition should </a:t>
            </a:r>
            <a:r>
              <a:rPr lang="en-US" sz="1800" b="1" dirty="0" smtClean="0">
                <a:solidFill>
                  <a:srgbClr val="FF0000"/>
                </a:solidFill>
              </a:rPr>
              <a:t>centre on medical conditions </a:t>
            </a:r>
            <a:r>
              <a:rPr lang="en-US" sz="1800" dirty="0" smtClean="0"/>
              <a:t>over the </a:t>
            </a:r>
            <a:r>
              <a:rPr lang="en-US" sz="1800" b="1" dirty="0" smtClean="0">
                <a:solidFill>
                  <a:srgbClr val="FF0000"/>
                </a:solidFill>
              </a:rPr>
              <a:t>full cycle of care.</a:t>
            </a:r>
            <a:endParaRPr lang="en-US" sz="1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High quality care should be </a:t>
            </a:r>
            <a:r>
              <a:rPr lang="en-US" sz="1800" b="1" dirty="0" smtClean="0">
                <a:solidFill>
                  <a:srgbClr val="FF0000"/>
                </a:solidFill>
              </a:rPr>
              <a:t>less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costly.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Value is driven by </a:t>
            </a:r>
            <a:r>
              <a:rPr lang="en-US" sz="1800" b="1" dirty="0" smtClean="0">
                <a:solidFill>
                  <a:srgbClr val="FF0000"/>
                </a:solidFill>
              </a:rPr>
              <a:t>provider experience, scale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and </a:t>
            </a:r>
            <a:r>
              <a:rPr lang="en-US" sz="1800" b="1" dirty="0" smtClean="0">
                <a:solidFill>
                  <a:srgbClr val="FF0000"/>
                </a:solidFill>
              </a:rPr>
              <a:t>learning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at the medical condition level.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Competition should be </a:t>
            </a:r>
            <a:r>
              <a:rPr lang="en-US" sz="1800" b="1" dirty="0" smtClean="0">
                <a:solidFill>
                  <a:srgbClr val="FF0000"/>
                </a:solidFill>
              </a:rPr>
              <a:t>regional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and </a:t>
            </a:r>
            <a:r>
              <a:rPr lang="en-US" sz="1800" b="1" dirty="0" smtClean="0">
                <a:solidFill>
                  <a:srgbClr val="FF0000"/>
                </a:solidFill>
              </a:rPr>
              <a:t>national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not just local.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FF0000"/>
                </a:solidFill>
              </a:rPr>
              <a:t>Information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on results and prices needed for value-based competition must be widely available.</a:t>
            </a:r>
          </a:p>
          <a:p>
            <a:pPr marL="378900" indent="-342900">
              <a:buFont typeface="Arial" panose="020B0604020202020204" pitchFamily="34" charset="0"/>
              <a:buChar char="•"/>
            </a:pPr>
            <a:r>
              <a:rPr lang="en-US" sz="1800" b="1" dirty="0" smtClean="0">
                <a:solidFill>
                  <a:srgbClr val="FF0000"/>
                </a:solidFill>
              </a:rPr>
              <a:t>Innovations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that increase value must be strongly rewarded.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66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3750" y="212035"/>
            <a:ext cx="7131050" cy="1149687"/>
          </a:xfrm>
        </p:spPr>
        <p:txBody>
          <a:bodyPr/>
          <a:lstStyle/>
          <a:p>
            <a:r>
              <a:rPr lang="en-AU" i="1" dirty="0" smtClean="0"/>
              <a:t>SWOT</a:t>
            </a:r>
            <a:endParaRPr lang="en-AU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832192933"/>
              </p:ext>
            </p:extLst>
          </p:nvPr>
        </p:nvGraphicFramePr>
        <p:xfrm>
          <a:off x="662609" y="801756"/>
          <a:ext cx="8097077" cy="4024003"/>
        </p:xfrm>
        <a:graphic>
          <a:graphicData uri="http://schemas.openxmlformats.org/drawingml/2006/table">
            <a:tbl>
              <a:tblPr/>
              <a:tblGrid>
                <a:gridCol w="4023760"/>
                <a:gridCol w="4073317"/>
              </a:tblGrid>
              <a:tr h="248044">
                <a:tc>
                  <a:txBody>
                    <a:bodyPr/>
                    <a:lstStyle/>
                    <a:p>
                      <a:pPr algn="l" fontAlgn="b"/>
                      <a:r>
                        <a:rPr lang="en-AU" sz="17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Strengths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7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Weaknesses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903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Experience: Executives have decades of experience  in health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industry - homecare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Organisational Structure: fragmented with procurement resources inside operations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12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Relationships: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KinCare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has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very good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relationships with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stakeholders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; government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regulatory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; health funds; suppliers and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customers demonstrated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with ability to win HCPs.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Objectives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misalign: Top Line growth above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NPAT implications, thus a lot in transactional and not strategic.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Conflict between incentives and strategy.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12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Unique: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Leading in industry &amp; double digit growth over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4 years.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Broken P2P process resulting in lack of confidence,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trust in stakeholders and suppliers resulting in high cost and poor service to customers.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71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Grow &amp; innovate: Good market share in areas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KinCare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operates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Lack of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Knowledge &amp; skills: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risk management; available legal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advice.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61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Standardisation: Too many suppliers, categories; products &amp; models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044">
                <a:tc>
                  <a:txBody>
                    <a:bodyPr/>
                    <a:lstStyle/>
                    <a:p>
                      <a:pPr algn="l" fontAlgn="b"/>
                      <a:r>
                        <a:rPr lang="en-AU" sz="17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Opportunities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7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Threats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1903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Governance - Implement National Procurement Policy and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Processes – Clarity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on P2P responsibilities in Finance.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Misalignment with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strategy,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lack of data integrity.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3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Provide Strategic Direction and toolkits: Standard terms and conditions and contract templates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Lack of Governance; Probity and Risk Management can lead to inefficiency; Fraud and Monetary Loss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56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 going collaboration and early involvement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Distracted by Short term targets but does not focus on TCO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3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Standardise, Rationalise &amp; Consolidate across </a:t>
                      </a:r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products;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suppliers &amp; models - Leverage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Reach exceeds grasp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034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National Contracts &amp; Category Management focusing on Total Cost of Ownership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KinCare vendors are also our</a:t>
                      </a:r>
                      <a:r>
                        <a:rPr lang="en-A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competitors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856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Evolving Structure and Functionality</a:t>
                      </a: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Little Innovation</a:t>
                      </a:r>
                      <a:r>
                        <a:rPr lang="en-AU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en-AU"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68" marR="7168" marT="71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742332"/>
      </p:ext>
    </p:extLst>
  </p:cSld>
  <p:clrMapOvr>
    <a:masterClrMapping/>
  </p:clrMapOvr>
</p:sld>
</file>

<file path=ppt/theme/theme1.xml><?xml version="1.0" encoding="utf-8"?>
<a:theme xmlns:a="http://schemas.openxmlformats.org/drawingml/2006/main" name="KinCare_Presentation Template_Branded ServicesV2">
  <a:themeElements>
    <a:clrScheme name="KinCare Powerpoint Colours">
      <a:dk1>
        <a:srgbClr val="490E6F"/>
      </a:dk1>
      <a:lt1>
        <a:sysClr val="window" lastClr="FFFFFF"/>
      </a:lt1>
      <a:dk2>
        <a:srgbClr val="4D4F53"/>
      </a:dk2>
      <a:lt2>
        <a:srgbClr val="FFFFFF"/>
      </a:lt2>
      <a:accent1>
        <a:srgbClr val="824BB0"/>
      </a:accent1>
      <a:accent2>
        <a:srgbClr val="FFA02F"/>
      </a:accent2>
      <a:accent3>
        <a:srgbClr val="00AF3F"/>
      </a:accent3>
      <a:accent4>
        <a:srgbClr val="005BBB"/>
      </a:accent4>
      <a:accent5>
        <a:srgbClr val="92D400"/>
      </a:accent5>
      <a:accent6>
        <a:srgbClr val="8F23B3"/>
      </a:accent6>
      <a:hlink>
        <a:srgbClr val="8F23B3"/>
      </a:hlink>
      <a:folHlink>
        <a:srgbClr val="C5008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KinCare_Presentation Template_Branded ServicesV2</Template>
  <TotalTime>4197</TotalTime>
  <Words>1418</Words>
  <Application>Microsoft Office PowerPoint</Application>
  <PresentationFormat>On-screen Show (16:9)</PresentationFormat>
  <Paragraphs>342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KinCare_Presentation Template_Branded ServicesV2</vt:lpstr>
      <vt:lpstr>Custom Design</vt:lpstr>
      <vt:lpstr>Efficient Procurement Practices –  AHSPO Aug 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Strategic Procurement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 sit amet</dc:title>
  <dc:creator>BE</dc:creator>
  <cp:lastModifiedBy>Peter Wong</cp:lastModifiedBy>
  <cp:revision>106</cp:revision>
  <cp:lastPrinted>2015-02-09T05:07:16Z</cp:lastPrinted>
  <dcterms:created xsi:type="dcterms:W3CDTF">2015-02-05T22:05:12Z</dcterms:created>
  <dcterms:modified xsi:type="dcterms:W3CDTF">2017-08-07T00:01:24Z</dcterms:modified>
</cp:coreProperties>
</file>