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3" r:id="rId1"/>
  </p:sldMasterIdLst>
  <p:sldIdLst>
    <p:sldId id="256" r:id="rId2"/>
    <p:sldId id="261" r:id="rId3"/>
    <p:sldId id="260" r:id="rId4"/>
    <p:sldId id="259" r:id="rId5"/>
    <p:sldId id="262" r:id="rId6"/>
    <p:sldId id="266" r:id="rId7"/>
    <p:sldId id="263" r:id="rId8"/>
    <p:sldId id="264" r:id="rId9"/>
    <p:sldId id="257" r:id="rId10"/>
    <p:sldId id="258"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FFF"/>
    <a:srgbClr val="DDFFFF"/>
    <a:srgbClr val="CCFFFF"/>
    <a:srgbClr val="041E41"/>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7" autoAdjust="0"/>
    <p:restoredTop sz="94660"/>
  </p:normalViewPr>
  <p:slideViewPr>
    <p:cSldViewPr snapToGrid="0">
      <p:cViewPr varScale="1">
        <p:scale>
          <a:sx n="114" d="100"/>
          <a:sy n="114" d="100"/>
        </p:scale>
        <p:origin x="348"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047742"/>
            <a:ext cx="7766936" cy="1633672"/>
          </a:xfrm>
        </p:spPr>
        <p:txBody>
          <a:bodyPr anchor="b">
            <a:noAutofit/>
          </a:bodyPr>
          <a:lstStyle>
            <a:lvl1pPr algn="r">
              <a:defRPr sz="5400">
                <a:solidFill>
                  <a:schemeClr val="accent1"/>
                </a:solidFill>
              </a:defRPr>
            </a:lvl1pPr>
          </a:lstStyle>
          <a:p>
            <a:r>
              <a:rPr lang="en-US" dirty="0"/>
              <a:t>Click to edit Master title style</a:t>
            </a:r>
          </a:p>
        </p:txBody>
      </p:sp>
      <p:sp>
        <p:nvSpPr>
          <p:cNvPr id="3" name="Subtitle 2"/>
          <p:cNvSpPr>
            <a:spLocks noGrp="1"/>
          </p:cNvSpPr>
          <p:nvPr>
            <p:ph type="subTitle" idx="1"/>
          </p:nvPr>
        </p:nvSpPr>
        <p:spPr>
          <a:xfrm>
            <a:off x="1507067" y="3681413"/>
            <a:ext cx="7766936" cy="800435"/>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87D17981-0EB1-4C00-A3B6-1C55C2EAA266}" type="datetimeFigureOut">
              <a:rPr lang="en-US" smtClean="0"/>
              <a:t>14-Aug-17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859EB-634E-4B5A-BA27-AF78062C6798}" type="slidenum">
              <a:rPr lang="en-US" smtClean="0"/>
              <a:t>‹#›</a:t>
            </a:fld>
            <a:endParaRPr lang="en-US"/>
          </a:p>
        </p:txBody>
      </p:sp>
      <p:pic>
        <p:nvPicPr>
          <p:cNvPr id="20" name="Picture 19">
            <a:extLst>
              <a:ext uri="{FF2B5EF4-FFF2-40B4-BE49-F238E27FC236}">
                <a16:creationId xmlns:a16="http://schemas.microsoft.com/office/drawing/2014/main" id="{B28439B7-0963-41AF-94E4-E823EAC5E79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175700" y="4541352"/>
            <a:ext cx="4158800" cy="590875"/>
          </a:xfrm>
          <a:prstGeom prst="rect">
            <a:avLst/>
          </a:prstGeom>
        </p:spPr>
      </p:pic>
    </p:spTree>
    <p:extLst>
      <p:ext uri="{BB962C8B-B14F-4D97-AF65-F5344CB8AC3E}">
        <p14:creationId xmlns:p14="http://schemas.microsoft.com/office/powerpoint/2010/main" val="3645220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7D17981-0EB1-4C00-A3B6-1C55C2EAA266}" type="datetimeFigureOut">
              <a:rPr lang="en-US" smtClean="0"/>
              <a:t>14-Aug-17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1589780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7D17981-0EB1-4C00-A3B6-1C55C2EAA266}" type="datetimeFigureOut">
              <a:rPr lang="en-US" smtClean="0"/>
              <a:t>14-Aug-17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859EB-634E-4B5A-BA27-AF78062C6798}"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777847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7D17981-0EB1-4C00-A3B6-1C55C2EAA266}" type="datetimeFigureOut">
              <a:rPr lang="en-US" smtClean="0"/>
              <a:t>14-Aug-17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14844861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dirty="0"/>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4C79A8-D8ED-474E-97BF-631F31635299}" type="datetimeFigureOut">
              <a:rPr lang="en-US" smtClean="0"/>
              <a:t>14-Aug-17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C1031F-CD21-48F6-8306-A3DAB797CB02}"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85855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17981-0EB1-4C00-A3B6-1C55C2EAA266}" type="datetimeFigureOut">
              <a:rPr lang="en-US" smtClean="0"/>
              <a:t>14-Aug-17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3001631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7D17981-0EB1-4C00-A3B6-1C55C2EAA266}" type="datetimeFigureOut">
              <a:rPr lang="en-US" smtClean="0"/>
              <a:t>14-Aug-17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10707729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17981-0EB1-4C00-A3B6-1C55C2EAA266}" type="datetimeFigureOut">
              <a:rPr lang="en-US" smtClean="0"/>
              <a:t>14-Aug-17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1591404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17981-0EB1-4C00-A3B6-1C55C2EAA266}" type="datetimeFigureOut">
              <a:rPr lang="en-US" smtClean="0"/>
              <a:t>14-Aug-17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2647829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17981-0EB1-4C00-A3B6-1C55C2EAA266}" type="datetimeFigureOut">
              <a:rPr lang="en-US" smtClean="0"/>
              <a:t>14-Aug-17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199977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17981-0EB1-4C00-A3B6-1C55C2EAA266}" type="datetimeFigureOut">
              <a:rPr lang="en-US" smtClean="0"/>
              <a:t>14-Aug-17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193522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7D17981-0EB1-4C00-A3B6-1C55C2EAA266}" type="datetimeFigureOut">
              <a:rPr lang="en-US" smtClean="0"/>
              <a:t>14-Aug-17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215908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7D17981-0EB1-4C00-A3B6-1C55C2EAA266}" type="datetimeFigureOut">
              <a:rPr lang="en-US" smtClean="0"/>
              <a:t>14-Aug-17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1D859EB-634E-4B5A-BA27-AF78062C6798}" type="slidenum">
              <a:rPr lang="en-US" smtClean="0"/>
              <a:t>‹#›</a:t>
            </a:fld>
            <a:endParaRPr lang="en-US"/>
          </a:p>
        </p:txBody>
      </p:sp>
    </p:spTree>
    <p:extLst>
      <p:ext uri="{BB962C8B-B14F-4D97-AF65-F5344CB8AC3E}">
        <p14:creationId xmlns:p14="http://schemas.microsoft.com/office/powerpoint/2010/main" val="20087041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74C79A8-D8ED-474E-97BF-631F31635299}" type="datetimeFigureOut">
              <a:rPr lang="en-US" smtClean="0"/>
              <a:t>14-Aug-17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FC1031F-CD21-48F6-8306-A3DAB797CB02}" type="slidenum">
              <a:rPr lang="en-US" smtClean="0"/>
              <a:t>‹#›</a:t>
            </a:fld>
            <a:endParaRPr lang="en-US"/>
          </a:p>
        </p:txBody>
      </p:sp>
      <p:pic>
        <p:nvPicPr>
          <p:cNvPr id="30" name="Picture 29">
            <a:extLst>
              <a:ext uri="{FF2B5EF4-FFF2-40B4-BE49-F238E27FC236}">
                <a16:creationId xmlns:a16="http://schemas.microsoft.com/office/drawing/2014/main" id="{DE0B9D25-F92E-4F79-83CF-56ACB8058B82}"/>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t="13228" r="87605" b="10292"/>
          <a:stretch/>
        </p:blipFill>
        <p:spPr>
          <a:xfrm>
            <a:off x="0" y="0"/>
            <a:ext cx="690036" cy="604931"/>
          </a:xfrm>
          <a:prstGeom prst="rect">
            <a:avLst/>
          </a:prstGeom>
        </p:spPr>
      </p:pic>
    </p:spTree>
    <p:extLst>
      <p:ext uri="{BB962C8B-B14F-4D97-AF65-F5344CB8AC3E}">
        <p14:creationId xmlns:p14="http://schemas.microsoft.com/office/powerpoint/2010/main" val="1830430627"/>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 id="2147483796" r:id="rId13"/>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009E8-1EC4-4C83-A1C6-486C9AEABE86}"/>
              </a:ext>
            </a:extLst>
          </p:cNvPr>
          <p:cNvSpPr>
            <a:spLocks noGrp="1"/>
          </p:cNvSpPr>
          <p:nvPr>
            <p:ph type="ctrTitle"/>
          </p:nvPr>
        </p:nvSpPr>
        <p:spPr>
          <a:xfrm>
            <a:off x="414779" y="1216058"/>
            <a:ext cx="8859224" cy="2465356"/>
          </a:xfrm>
        </p:spPr>
        <p:txBody>
          <a:bodyPr/>
          <a:lstStyle/>
          <a:p>
            <a:r>
              <a:rPr lang="en-AU" sz="4800" dirty="0">
                <a:solidFill>
                  <a:srgbClr val="002060"/>
                </a:solidFill>
              </a:rPr>
              <a:t>29th Annual AHSPO Conference</a:t>
            </a:r>
            <a:br>
              <a:rPr lang="en-AU" dirty="0">
                <a:solidFill>
                  <a:srgbClr val="002060"/>
                </a:solidFill>
              </a:rPr>
            </a:br>
            <a:endParaRPr lang="en-US" dirty="0">
              <a:solidFill>
                <a:srgbClr val="002060"/>
              </a:solidFill>
            </a:endParaRPr>
          </a:p>
        </p:txBody>
      </p:sp>
      <p:sp>
        <p:nvSpPr>
          <p:cNvPr id="4" name="Subtitle 3">
            <a:extLst>
              <a:ext uri="{FF2B5EF4-FFF2-40B4-BE49-F238E27FC236}">
                <a16:creationId xmlns:a16="http://schemas.microsoft.com/office/drawing/2014/main" id="{58195262-C986-4289-82D8-A70240ED0A8F}"/>
              </a:ext>
            </a:extLst>
          </p:cNvPr>
          <p:cNvSpPr txBox="1">
            <a:spLocks noGrp="1"/>
          </p:cNvSpPr>
          <p:nvPr>
            <p:ph type="subTitle" idx="1"/>
          </p:nvPr>
        </p:nvSpPr>
        <p:spPr>
          <a:xfrm>
            <a:off x="2356701" y="3681412"/>
            <a:ext cx="6917302" cy="461665"/>
          </a:xfrm>
          <a:prstGeom prst="rect">
            <a:avLst/>
          </a:prstGeom>
          <a:noFill/>
        </p:spPr>
        <p:txBody>
          <a:bodyPr wrap="square" rtlCol="0">
            <a:spAutoFit/>
          </a:bodyPr>
          <a:lstStyle/>
          <a:p>
            <a:r>
              <a:rPr lang="en-AU" sz="2400" dirty="0">
                <a:solidFill>
                  <a:srgbClr val="002060"/>
                </a:solidFill>
              </a:rPr>
              <a:t>Tim Catterall (CEO) August 2017</a:t>
            </a:r>
            <a:endParaRPr lang="en-US" sz="2400" dirty="0"/>
          </a:p>
        </p:txBody>
      </p:sp>
    </p:spTree>
    <p:extLst>
      <p:ext uri="{BB962C8B-B14F-4D97-AF65-F5344CB8AC3E}">
        <p14:creationId xmlns:p14="http://schemas.microsoft.com/office/powerpoint/2010/main" val="15506502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CEDFEE-BEB8-49B5-94DA-27E12F1FC583}"/>
              </a:ext>
            </a:extLst>
          </p:cNvPr>
          <p:cNvSpPr>
            <a:spLocks noGrp="1"/>
          </p:cNvSpPr>
          <p:nvPr>
            <p:ph type="title"/>
          </p:nvPr>
        </p:nvSpPr>
        <p:spPr/>
        <p:txBody>
          <a:bodyPr/>
          <a:lstStyle/>
          <a:p>
            <a:r>
              <a:rPr lang="en-US" dirty="0"/>
              <a:t>Our Blended learning Model</a:t>
            </a:r>
          </a:p>
        </p:txBody>
      </p:sp>
      <p:pic>
        <p:nvPicPr>
          <p:cNvPr id="5" name="Content Placeholder 4">
            <a:extLst>
              <a:ext uri="{FF2B5EF4-FFF2-40B4-BE49-F238E27FC236}">
                <a16:creationId xmlns:a16="http://schemas.microsoft.com/office/drawing/2014/main" id="{DC50C226-1143-4A75-8C85-959353393FA8}"/>
              </a:ext>
            </a:extLst>
          </p:cNvPr>
          <p:cNvPicPr>
            <a:picLocks noGrp="1" noChangeAspect="1"/>
          </p:cNvPicPr>
          <p:nvPr>
            <p:ph idx="1"/>
          </p:nvPr>
        </p:nvPicPr>
        <p:blipFill>
          <a:blip r:embed="rId2"/>
          <a:stretch>
            <a:fillRect/>
          </a:stretch>
        </p:blipFill>
        <p:spPr>
          <a:xfrm>
            <a:off x="677334" y="1794510"/>
            <a:ext cx="8329506" cy="2862331"/>
          </a:xfrm>
          <a:prstGeom prst="rect">
            <a:avLst/>
          </a:prstGeom>
        </p:spPr>
      </p:pic>
    </p:spTree>
    <p:extLst>
      <p:ext uri="{BB962C8B-B14F-4D97-AF65-F5344CB8AC3E}">
        <p14:creationId xmlns:p14="http://schemas.microsoft.com/office/powerpoint/2010/main" val="20512577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2001B-9189-4ACB-A064-06107F64C7B6}"/>
              </a:ext>
            </a:extLst>
          </p:cNvPr>
          <p:cNvSpPr>
            <a:spLocks noGrp="1"/>
          </p:cNvSpPr>
          <p:nvPr>
            <p:ph type="title"/>
          </p:nvPr>
        </p:nvSpPr>
        <p:spPr>
          <a:xfrm>
            <a:off x="677334" y="609599"/>
            <a:ext cx="8596668" cy="4683853"/>
          </a:xfrm>
        </p:spPr>
        <p:txBody>
          <a:bodyPr>
            <a:normAutofit/>
          </a:bodyPr>
          <a:lstStyle/>
          <a:p>
            <a:pPr algn="ctr"/>
            <a:br>
              <a:rPr lang="en-US" sz="9600" dirty="0"/>
            </a:br>
            <a:r>
              <a:rPr lang="en-US" sz="4800" dirty="0"/>
              <a:t>The Partnership</a:t>
            </a:r>
          </a:p>
        </p:txBody>
      </p:sp>
      <p:sp>
        <p:nvSpPr>
          <p:cNvPr id="3" name="Content Placeholder 2">
            <a:extLst>
              <a:ext uri="{FF2B5EF4-FFF2-40B4-BE49-F238E27FC236}">
                <a16:creationId xmlns:a16="http://schemas.microsoft.com/office/drawing/2014/main" id="{3358B246-2DAF-4550-8790-724E7C6D3977}"/>
              </a:ext>
            </a:extLst>
          </p:cNvPr>
          <p:cNvSpPr>
            <a:spLocks noGrp="1"/>
          </p:cNvSpPr>
          <p:nvPr>
            <p:ph idx="1"/>
          </p:nvPr>
        </p:nvSpPr>
        <p:spPr>
          <a:xfrm>
            <a:off x="677334" y="3464652"/>
            <a:ext cx="8596668" cy="167781"/>
          </a:xfrm>
        </p:spPr>
        <p:txBody>
          <a:bodyPr>
            <a:normAutofit fontScale="32500" lnSpcReduction="20000"/>
          </a:bodyPr>
          <a:lstStyle/>
          <a:p>
            <a:pPr marL="0" indent="0">
              <a:buNone/>
            </a:pPr>
            <a:endParaRPr lang="en-US" dirty="0"/>
          </a:p>
        </p:txBody>
      </p:sp>
    </p:spTree>
    <p:extLst>
      <p:ext uri="{BB962C8B-B14F-4D97-AF65-F5344CB8AC3E}">
        <p14:creationId xmlns:p14="http://schemas.microsoft.com/office/powerpoint/2010/main" val="894914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06A74-7AB1-48FB-A012-F9D5337C9F53}"/>
              </a:ext>
            </a:extLst>
          </p:cNvPr>
          <p:cNvSpPr>
            <a:spLocks noGrp="1"/>
          </p:cNvSpPr>
          <p:nvPr>
            <p:ph type="title"/>
          </p:nvPr>
        </p:nvSpPr>
        <p:spPr>
          <a:xfrm>
            <a:off x="677334" y="609600"/>
            <a:ext cx="8596668" cy="556470"/>
          </a:xfrm>
        </p:spPr>
        <p:txBody>
          <a:bodyPr>
            <a:normAutofit fontScale="90000"/>
          </a:bodyPr>
          <a:lstStyle/>
          <a:p>
            <a:pPr algn="ctr"/>
            <a:r>
              <a:rPr lang="en-US" dirty="0"/>
              <a:t>Introduction</a:t>
            </a:r>
          </a:p>
        </p:txBody>
      </p:sp>
      <p:sp>
        <p:nvSpPr>
          <p:cNvPr id="3" name="Content Placeholder 2">
            <a:extLst>
              <a:ext uri="{FF2B5EF4-FFF2-40B4-BE49-F238E27FC236}">
                <a16:creationId xmlns:a16="http://schemas.microsoft.com/office/drawing/2014/main" id="{028B3359-EDBE-4891-A494-57725A054495}"/>
              </a:ext>
            </a:extLst>
          </p:cNvPr>
          <p:cNvSpPr>
            <a:spLocks noGrp="1"/>
          </p:cNvSpPr>
          <p:nvPr>
            <p:ph idx="1"/>
          </p:nvPr>
        </p:nvSpPr>
        <p:spPr/>
        <p:txBody>
          <a:bodyPr/>
          <a:lstStyle/>
          <a:p>
            <a:pPr lvl="0">
              <a:buClr>
                <a:srgbClr val="1F3864"/>
              </a:buClr>
            </a:pPr>
            <a:r>
              <a:rPr lang="en-US" dirty="0">
                <a:solidFill>
                  <a:srgbClr val="041E41">
                    <a:lumMod val="75000"/>
                    <a:lumOff val="25000"/>
                  </a:srgbClr>
                </a:solidFill>
              </a:rPr>
              <a:t>Who is UNE Partnerships </a:t>
            </a:r>
          </a:p>
          <a:p>
            <a:pPr lvl="0">
              <a:buClr>
                <a:srgbClr val="1F3864"/>
              </a:buClr>
            </a:pPr>
            <a:r>
              <a:rPr lang="en-US" dirty="0">
                <a:solidFill>
                  <a:srgbClr val="041E41">
                    <a:lumMod val="75000"/>
                    <a:lumOff val="25000"/>
                  </a:srgbClr>
                </a:solidFill>
              </a:rPr>
              <a:t>The Diploma of Procurement and Contracting</a:t>
            </a:r>
          </a:p>
          <a:p>
            <a:pPr>
              <a:buClr>
                <a:srgbClr val="1F3864"/>
              </a:buClr>
            </a:pPr>
            <a:r>
              <a:rPr lang="en-US" dirty="0">
                <a:solidFill>
                  <a:srgbClr val="041E41">
                    <a:lumMod val="75000"/>
                    <a:lumOff val="25000"/>
                  </a:srgbClr>
                </a:solidFill>
              </a:rPr>
              <a:t>Course Structure (The Modules) </a:t>
            </a:r>
          </a:p>
          <a:p>
            <a:pPr lvl="0">
              <a:buClr>
                <a:srgbClr val="1F3864"/>
              </a:buClr>
            </a:pPr>
            <a:r>
              <a:rPr lang="en-US" dirty="0">
                <a:solidFill>
                  <a:srgbClr val="041E41">
                    <a:lumMod val="75000"/>
                    <a:lumOff val="25000"/>
                  </a:srgbClr>
                </a:solidFill>
              </a:rPr>
              <a:t>Short Course Options</a:t>
            </a:r>
          </a:p>
          <a:p>
            <a:pPr lvl="0">
              <a:buClr>
                <a:srgbClr val="1F3864"/>
              </a:buClr>
            </a:pPr>
            <a:r>
              <a:rPr lang="en-US" dirty="0">
                <a:solidFill>
                  <a:srgbClr val="041E41">
                    <a:lumMod val="75000"/>
                    <a:lumOff val="25000"/>
                  </a:srgbClr>
                </a:solidFill>
              </a:rPr>
              <a:t>Strategic Procurement Workshops</a:t>
            </a:r>
          </a:p>
          <a:p>
            <a:pPr lvl="0">
              <a:buClr>
                <a:srgbClr val="1F3864"/>
              </a:buClr>
            </a:pPr>
            <a:r>
              <a:rPr lang="en-US" dirty="0">
                <a:solidFill>
                  <a:srgbClr val="041E41">
                    <a:lumMod val="75000"/>
                    <a:lumOff val="25000"/>
                  </a:srgbClr>
                </a:solidFill>
              </a:rPr>
              <a:t>Our Blended Learning Model </a:t>
            </a:r>
          </a:p>
          <a:p>
            <a:pPr lvl="0">
              <a:buClr>
                <a:srgbClr val="1F3864"/>
              </a:buClr>
            </a:pPr>
            <a:r>
              <a:rPr lang="en-US">
                <a:solidFill>
                  <a:srgbClr val="041E41">
                    <a:lumMod val="75000"/>
                    <a:lumOff val="25000"/>
                  </a:srgbClr>
                </a:solidFill>
              </a:rPr>
              <a:t>The Partnership</a:t>
            </a:r>
            <a:endParaRPr lang="en-US" dirty="0">
              <a:solidFill>
                <a:srgbClr val="041E41">
                  <a:lumMod val="75000"/>
                  <a:lumOff val="25000"/>
                </a:srgbClr>
              </a:solidFill>
            </a:endParaRPr>
          </a:p>
          <a:p>
            <a:endParaRPr lang="en-US" dirty="0"/>
          </a:p>
        </p:txBody>
      </p:sp>
    </p:spTree>
    <p:extLst>
      <p:ext uri="{BB962C8B-B14F-4D97-AF65-F5344CB8AC3E}">
        <p14:creationId xmlns:p14="http://schemas.microsoft.com/office/powerpoint/2010/main" val="29139793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BC414-77A9-4328-83E0-A2BE22A0FC71}"/>
              </a:ext>
            </a:extLst>
          </p:cNvPr>
          <p:cNvSpPr>
            <a:spLocks noGrp="1"/>
          </p:cNvSpPr>
          <p:nvPr>
            <p:ph type="title"/>
          </p:nvPr>
        </p:nvSpPr>
        <p:spPr>
          <a:xfrm>
            <a:off x="677334" y="609600"/>
            <a:ext cx="8596668" cy="785567"/>
          </a:xfrm>
        </p:spPr>
        <p:txBody>
          <a:bodyPr/>
          <a:lstStyle/>
          <a:p>
            <a:pPr algn="ctr"/>
            <a:r>
              <a:rPr lang="en-US" dirty="0"/>
              <a:t>Who is UNE Partnerships</a:t>
            </a:r>
          </a:p>
        </p:txBody>
      </p:sp>
      <p:pic>
        <p:nvPicPr>
          <p:cNvPr id="4" name="Content Placeholder 3">
            <a:extLst>
              <a:ext uri="{FF2B5EF4-FFF2-40B4-BE49-F238E27FC236}">
                <a16:creationId xmlns:a16="http://schemas.microsoft.com/office/drawing/2014/main" id="{3AB20C9E-6810-41AB-BA6A-C1DD9AC4D140}"/>
              </a:ext>
            </a:extLst>
          </p:cNvPr>
          <p:cNvPicPr>
            <a:picLocks noGrp="1" noChangeAspect="1"/>
          </p:cNvPicPr>
          <p:nvPr>
            <p:ph idx="1"/>
          </p:nvPr>
        </p:nvPicPr>
        <p:blipFill rotWithShape="1">
          <a:blip r:embed="rId2"/>
          <a:srcRect l="7189" t="1285" r="7493" b="3212"/>
          <a:stretch/>
        </p:blipFill>
        <p:spPr>
          <a:xfrm>
            <a:off x="1105173" y="1628849"/>
            <a:ext cx="8064442" cy="4462457"/>
          </a:xfrm>
          <a:prstGeom prst="rect">
            <a:avLst/>
          </a:prstGeom>
          <a:ln>
            <a:noFill/>
          </a:ln>
          <a:effectLst>
            <a:glow rad="63500">
              <a:schemeClr val="accent6">
                <a:lumMod val="50000"/>
                <a:alpha val="40000"/>
              </a:schemeClr>
            </a:glow>
            <a:softEdge rad="112500"/>
          </a:effectLst>
        </p:spPr>
      </p:pic>
    </p:spTree>
    <p:extLst>
      <p:ext uri="{BB962C8B-B14F-4D97-AF65-F5344CB8AC3E}">
        <p14:creationId xmlns:p14="http://schemas.microsoft.com/office/powerpoint/2010/main" val="3987312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73426-9AD1-471F-A44D-F34B002F326D}"/>
              </a:ext>
            </a:extLst>
          </p:cNvPr>
          <p:cNvSpPr>
            <a:spLocks noGrp="1"/>
          </p:cNvSpPr>
          <p:nvPr>
            <p:ph type="title"/>
          </p:nvPr>
        </p:nvSpPr>
        <p:spPr>
          <a:xfrm>
            <a:off x="697584" y="609600"/>
            <a:ext cx="8576418" cy="672445"/>
          </a:xfrm>
        </p:spPr>
        <p:txBody>
          <a:bodyPr/>
          <a:lstStyle/>
          <a:p>
            <a:pPr algn="ctr"/>
            <a:r>
              <a:rPr lang="en-US" dirty="0"/>
              <a:t>Who is UNE Partnerships </a:t>
            </a:r>
          </a:p>
        </p:txBody>
      </p:sp>
      <p:pic>
        <p:nvPicPr>
          <p:cNvPr id="4" name="Content Placeholder 3">
            <a:extLst>
              <a:ext uri="{FF2B5EF4-FFF2-40B4-BE49-F238E27FC236}">
                <a16:creationId xmlns:a16="http://schemas.microsoft.com/office/drawing/2014/main" id="{4F03F9DB-0C7F-41BF-92C7-3DBD07D76A01}"/>
              </a:ext>
            </a:extLst>
          </p:cNvPr>
          <p:cNvPicPr>
            <a:picLocks noGrp="1" noChangeAspect="1"/>
          </p:cNvPicPr>
          <p:nvPr>
            <p:ph idx="1"/>
          </p:nvPr>
        </p:nvPicPr>
        <p:blipFill>
          <a:blip r:embed="rId2"/>
          <a:stretch>
            <a:fillRect/>
          </a:stretch>
        </p:blipFill>
        <p:spPr>
          <a:xfrm>
            <a:off x="1629366" y="1425296"/>
            <a:ext cx="6589337" cy="5185233"/>
          </a:xfrm>
          <a:prstGeom prst="rect">
            <a:avLst/>
          </a:prstGeom>
          <a:effectLst>
            <a:glow rad="419100">
              <a:schemeClr val="accent1">
                <a:alpha val="19000"/>
              </a:schemeClr>
            </a:glow>
          </a:effectLst>
        </p:spPr>
      </p:pic>
      <p:cxnSp>
        <p:nvCxnSpPr>
          <p:cNvPr id="6" name="Straight Connector 5">
            <a:extLst>
              <a:ext uri="{FF2B5EF4-FFF2-40B4-BE49-F238E27FC236}">
                <a16:creationId xmlns:a16="http://schemas.microsoft.com/office/drawing/2014/main" id="{8226C51B-191D-4E6C-976C-F24721AE2B28}"/>
              </a:ext>
            </a:extLst>
          </p:cNvPr>
          <p:cNvCxnSpPr/>
          <p:nvPr/>
        </p:nvCxnSpPr>
        <p:spPr>
          <a:xfrm>
            <a:off x="1329179" y="1425296"/>
            <a:ext cx="0" cy="283561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0286CF4-B138-4B77-9429-63CED790C9E5}"/>
              </a:ext>
            </a:extLst>
          </p:cNvPr>
          <p:cNvCxnSpPr/>
          <p:nvPr/>
        </p:nvCxnSpPr>
        <p:spPr>
          <a:xfrm>
            <a:off x="1329179" y="1425296"/>
            <a:ext cx="0" cy="2920201"/>
          </a:xfrm>
          <a:prstGeom prst="line">
            <a:avLst/>
          </a:prstGeom>
          <a:ln w="9525" cap="flat" cmpd="sng" algn="ctr">
            <a:solidFill>
              <a:schemeClr val="bg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910377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F5B9D3E-62D7-4F44-AC32-48024264F1C0}"/>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21000"/>
                    </a14:imgEffect>
                  </a14:imgLayer>
                </a14:imgProps>
              </a:ext>
            </a:extLst>
          </a:blip>
          <a:stretch>
            <a:fillRect/>
          </a:stretch>
        </p:blipFill>
        <p:spPr>
          <a:xfrm>
            <a:off x="867795" y="1930400"/>
            <a:ext cx="8745947" cy="3590290"/>
          </a:xfrm>
          <a:prstGeom prst="rect">
            <a:avLst/>
          </a:prstGeom>
          <a:effectLst>
            <a:outerShdw blurRad="1270000" dist="50800" dir="5400000" sx="84000" sy="84000" algn="ctr" rotWithShape="0">
              <a:srgbClr val="000000">
                <a:alpha val="43137"/>
              </a:srgbClr>
            </a:outerShdw>
          </a:effectLst>
        </p:spPr>
      </p:pic>
      <p:sp>
        <p:nvSpPr>
          <p:cNvPr id="4" name="Title 1">
            <a:extLst>
              <a:ext uri="{FF2B5EF4-FFF2-40B4-BE49-F238E27FC236}">
                <a16:creationId xmlns:a16="http://schemas.microsoft.com/office/drawing/2014/main" id="{8FA0FAF6-6362-4703-9900-0DF84BD6C7B0}"/>
              </a:ext>
            </a:extLst>
          </p:cNvPr>
          <p:cNvSpPr txBox="1">
            <a:spLocks noGrp="1"/>
          </p:cNvSpPr>
          <p:nvPr>
            <p:ph type="title"/>
          </p:nvPr>
        </p:nvSpPr>
        <p:spPr>
          <a:xfrm>
            <a:off x="677334" y="609600"/>
            <a:ext cx="8596668" cy="749417"/>
          </a:xfrm>
          <a:prstGeom prst="rect">
            <a:avLst/>
          </a:prstGeom>
        </p:spPr>
        <p:txBody>
          <a:bodyPr vert="horz" lIns="91440" tIns="45720" rIns="91440" bIns="45720" rtlCol="0" anchor="t">
            <a:normAutofit fontScale="92500"/>
          </a:bodyPr>
          <a:lstStyle>
            <a:lvl1pPr algn="l" defTabSz="914400" rtl="0" eaLnBrk="1" latinLnBrk="0" hangingPunct="1">
              <a:spcBef>
                <a:spcPct val="0"/>
              </a:spcBef>
              <a:buNone/>
              <a:defRPr sz="4000" b="0" kern="1200" cap="none" baseline="0">
                <a:solidFill>
                  <a:srgbClr val="000066"/>
                </a:solidFill>
                <a:latin typeface="DaxRegular" pitchFamily="2" charset="0"/>
                <a:ea typeface="+mj-ea"/>
                <a:cs typeface="+mj-cs"/>
              </a:defRPr>
            </a:lvl1pPr>
          </a:lstStyle>
          <a:p>
            <a:pPr algn="ctr"/>
            <a:r>
              <a:rPr lang="en-US" sz="3500" dirty="0"/>
              <a:t>The Diploma of Procurement and Contracting </a:t>
            </a:r>
          </a:p>
        </p:txBody>
      </p:sp>
      <p:sp>
        <p:nvSpPr>
          <p:cNvPr id="6" name="TextBox 5">
            <a:extLst>
              <a:ext uri="{FF2B5EF4-FFF2-40B4-BE49-F238E27FC236}">
                <a16:creationId xmlns:a16="http://schemas.microsoft.com/office/drawing/2014/main" id="{C5451A59-55C0-4876-8641-F82AB31ED5A5}"/>
              </a:ext>
            </a:extLst>
          </p:cNvPr>
          <p:cNvSpPr txBox="1"/>
          <p:nvPr/>
        </p:nvSpPr>
        <p:spPr>
          <a:xfrm>
            <a:off x="1187777" y="2196444"/>
            <a:ext cx="3629319" cy="646331"/>
          </a:xfrm>
          <a:prstGeom prst="rect">
            <a:avLst/>
          </a:prstGeom>
          <a:solidFill>
            <a:schemeClr val="bg1"/>
          </a:solidFill>
        </p:spPr>
        <p:txBody>
          <a:bodyPr wrap="square" rtlCol="0">
            <a:spAutoFit/>
          </a:bodyPr>
          <a:lstStyle/>
          <a:p>
            <a:r>
              <a:rPr lang="en-US" b="1" dirty="0"/>
              <a:t>Diploma of Procurement and Contracting (BSB50616)</a:t>
            </a:r>
          </a:p>
        </p:txBody>
      </p:sp>
    </p:spTree>
    <p:extLst>
      <p:ext uri="{BB962C8B-B14F-4D97-AF65-F5344CB8AC3E}">
        <p14:creationId xmlns:p14="http://schemas.microsoft.com/office/powerpoint/2010/main" val="109672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85C14-B5AD-411D-BD53-A891EAC40519}"/>
              </a:ext>
            </a:extLst>
          </p:cNvPr>
          <p:cNvSpPr>
            <a:spLocks noGrp="1"/>
          </p:cNvSpPr>
          <p:nvPr>
            <p:ph type="title"/>
          </p:nvPr>
        </p:nvSpPr>
        <p:spPr/>
        <p:txBody>
          <a:bodyPr/>
          <a:lstStyle/>
          <a:p>
            <a:pPr algn="ctr"/>
            <a:r>
              <a:rPr lang="en-US" dirty="0"/>
              <a:t>Course Structure (The Modules)</a:t>
            </a:r>
          </a:p>
        </p:txBody>
      </p:sp>
      <p:sp>
        <p:nvSpPr>
          <p:cNvPr id="3" name="Content Placeholder 2">
            <a:extLst>
              <a:ext uri="{FF2B5EF4-FFF2-40B4-BE49-F238E27FC236}">
                <a16:creationId xmlns:a16="http://schemas.microsoft.com/office/drawing/2014/main" id="{9AB772B9-A59C-47BB-9011-A50A2B7312FC}"/>
              </a:ext>
            </a:extLst>
          </p:cNvPr>
          <p:cNvSpPr>
            <a:spLocks noGrp="1"/>
          </p:cNvSpPr>
          <p:nvPr>
            <p:ph idx="1"/>
          </p:nvPr>
        </p:nvSpPr>
        <p:spPr/>
        <p:txBody>
          <a:bodyPr/>
          <a:lstStyle/>
          <a:p>
            <a:pPr marL="0" indent="0">
              <a:buNone/>
            </a:pPr>
            <a:endParaRPr lang="en-US" dirty="0"/>
          </a:p>
          <a:p>
            <a:r>
              <a:rPr lang="en-AU" dirty="0"/>
              <a:t>Procurement &amp; Risk Planning</a:t>
            </a:r>
            <a:endParaRPr lang="en-US" dirty="0"/>
          </a:p>
          <a:p>
            <a:r>
              <a:rPr lang="en-AU" dirty="0"/>
              <a:t>Contract Management</a:t>
            </a:r>
            <a:endParaRPr lang="en-US" dirty="0"/>
          </a:p>
          <a:p>
            <a:r>
              <a:rPr lang="en-US" dirty="0"/>
              <a:t>Tender Process</a:t>
            </a:r>
          </a:p>
          <a:p>
            <a:r>
              <a:rPr lang="en-AU" dirty="0"/>
              <a:t>Contract Negotiations</a:t>
            </a:r>
            <a:endParaRPr lang="en-US" dirty="0"/>
          </a:p>
          <a:p>
            <a:r>
              <a:rPr lang="en-US" dirty="0"/>
              <a:t>Working in Government</a:t>
            </a:r>
          </a:p>
          <a:p>
            <a:pPr marL="0" indent="0">
              <a:buNone/>
            </a:pPr>
            <a:r>
              <a:rPr lang="en-US" dirty="0"/>
              <a:t> </a:t>
            </a:r>
          </a:p>
          <a:p>
            <a:endParaRPr lang="en-US" dirty="0"/>
          </a:p>
        </p:txBody>
      </p:sp>
    </p:spTree>
    <p:extLst>
      <p:ext uri="{BB962C8B-B14F-4D97-AF65-F5344CB8AC3E}">
        <p14:creationId xmlns:p14="http://schemas.microsoft.com/office/powerpoint/2010/main" val="3035221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AEDB7-2E15-4233-B2E0-F61EB7745693}"/>
              </a:ext>
            </a:extLst>
          </p:cNvPr>
          <p:cNvSpPr>
            <a:spLocks noGrp="1"/>
          </p:cNvSpPr>
          <p:nvPr>
            <p:ph type="title"/>
          </p:nvPr>
        </p:nvSpPr>
        <p:spPr>
          <a:xfrm>
            <a:off x="678730" y="609600"/>
            <a:ext cx="8595272" cy="436775"/>
          </a:xfrm>
        </p:spPr>
        <p:txBody>
          <a:bodyPr>
            <a:noAutofit/>
          </a:bodyPr>
          <a:lstStyle/>
          <a:p>
            <a:pPr algn="ctr"/>
            <a:r>
              <a:rPr lang="en-US" sz="2800" dirty="0"/>
              <a:t>Short Course Options (online)</a:t>
            </a:r>
          </a:p>
        </p:txBody>
      </p:sp>
      <p:pic>
        <p:nvPicPr>
          <p:cNvPr id="4" name="Content Placeholder 3">
            <a:extLst>
              <a:ext uri="{FF2B5EF4-FFF2-40B4-BE49-F238E27FC236}">
                <a16:creationId xmlns:a16="http://schemas.microsoft.com/office/drawing/2014/main" id="{DA675820-157C-4C99-99FE-5D290B29F972}"/>
              </a:ext>
            </a:extLst>
          </p:cNvPr>
          <p:cNvPicPr>
            <a:picLocks noGrp="1" noChangeAspect="1"/>
          </p:cNvPicPr>
          <p:nvPr>
            <p:ph idx="1"/>
          </p:nvPr>
        </p:nvPicPr>
        <p:blipFill>
          <a:blip r:embed="rId2">
            <a:extLst>
              <a:ext uri="{BEBA8EAE-BF5A-486C-A8C5-ECC9F3942E4B}">
                <a14:imgProps xmlns:a14="http://schemas.microsoft.com/office/drawing/2010/main">
                  <a14:imgLayer r:embed="rId3">
                    <a14:imgEffect>
                      <a14:sharpenSoften amount="15000"/>
                    </a14:imgEffect>
                  </a14:imgLayer>
                </a14:imgProps>
              </a:ext>
            </a:extLst>
          </a:blip>
          <a:stretch>
            <a:fillRect/>
          </a:stretch>
        </p:blipFill>
        <p:spPr>
          <a:xfrm>
            <a:off x="2187288" y="1256827"/>
            <a:ext cx="5980128" cy="5245270"/>
          </a:xfrm>
          <a:prstGeom prst="rect">
            <a:avLst/>
          </a:prstGeom>
          <a:effectLst>
            <a:glow rad="114300">
              <a:schemeClr val="accent1">
                <a:alpha val="40000"/>
              </a:schemeClr>
            </a:glow>
          </a:effectLst>
        </p:spPr>
      </p:pic>
    </p:spTree>
    <p:extLst>
      <p:ext uri="{BB962C8B-B14F-4D97-AF65-F5344CB8AC3E}">
        <p14:creationId xmlns:p14="http://schemas.microsoft.com/office/powerpoint/2010/main" val="2761726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19A3E7-99BE-4CCA-A6EB-0D7FCA9CE525}"/>
              </a:ext>
            </a:extLst>
          </p:cNvPr>
          <p:cNvSpPr>
            <a:spLocks noGrp="1"/>
          </p:cNvSpPr>
          <p:nvPr>
            <p:ph type="title"/>
          </p:nvPr>
        </p:nvSpPr>
        <p:spPr>
          <a:xfrm>
            <a:off x="677334" y="609600"/>
            <a:ext cx="8596668" cy="664396"/>
          </a:xfrm>
        </p:spPr>
        <p:txBody>
          <a:bodyPr>
            <a:normAutofit/>
          </a:bodyPr>
          <a:lstStyle/>
          <a:p>
            <a:pPr algn="ctr"/>
            <a:r>
              <a:rPr lang="en-AU" sz="2800" dirty="0"/>
              <a:t>Strategic Procurement Workshops</a:t>
            </a:r>
            <a:endParaRPr lang="en-GB" sz="2800" dirty="0"/>
          </a:p>
        </p:txBody>
      </p:sp>
      <p:graphicFrame>
        <p:nvGraphicFramePr>
          <p:cNvPr id="7" name="Table 6">
            <a:extLst>
              <a:ext uri="{FF2B5EF4-FFF2-40B4-BE49-F238E27FC236}">
                <a16:creationId xmlns:a16="http://schemas.microsoft.com/office/drawing/2014/main" id="{198D2BB3-5D09-46E2-B312-56282E708AFC}"/>
              </a:ext>
            </a:extLst>
          </p:cNvPr>
          <p:cNvGraphicFramePr>
            <a:graphicFrameLocks noGrp="1"/>
          </p:cNvGraphicFramePr>
          <p:nvPr>
            <p:extLst>
              <p:ext uri="{D42A27DB-BD31-4B8C-83A1-F6EECF244321}">
                <p14:modId xmlns:p14="http://schemas.microsoft.com/office/powerpoint/2010/main" val="3775826468"/>
              </p:ext>
            </p:extLst>
          </p:nvPr>
        </p:nvGraphicFramePr>
        <p:xfrm>
          <a:off x="797560" y="1250019"/>
          <a:ext cx="8476443" cy="5334000"/>
        </p:xfrm>
        <a:graphic>
          <a:graphicData uri="http://schemas.openxmlformats.org/drawingml/2006/table">
            <a:tbl>
              <a:tblPr firstRow="1" bandRow="1">
                <a:solidFill>
                  <a:srgbClr val="FFFFFF">
                    <a:alpha val="50196"/>
                  </a:srgbClr>
                </a:solidFill>
                <a:tableStyleId>{21E4AEA4-8DFA-4A89-87EB-49C32662AFE0}</a:tableStyleId>
              </a:tblPr>
              <a:tblGrid>
                <a:gridCol w="2825481">
                  <a:extLst>
                    <a:ext uri="{9D8B030D-6E8A-4147-A177-3AD203B41FA5}">
                      <a16:colId xmlns:a16="http://schemas.microsoft.com/office/drawing/2014/main" val="3468068146"/>
                    </a:ext>
                  </a:extLst>
                </a:gridCol>
                <a:gridCol w="2825481">
                  <a:extLst>
                    <a:ext uri="{9D8B030D-6E8A-4147-A177-3AD203B41FA5}">
                      <a16:colId xmlns:a16="http://schemas.microsoft.com/office/drawing/2014/main" val="2358274790"/>
                    </a:ext>
                  </a:extLst>
                </a:gridCol>
                <a:gridCol w="2825481">
                  <a:extLst>
                    <a:ext uri="{9D8B030D-6E8A-4147-A177-3AD203B41FA5}">
                      <a16:colId xmlns:a16="http://schemas.microsoft.com/office/drawing/2014/main" val="2860708847"/>
                    </a:ext>
                  </a:extLst>
                </a:gridCol>
              </a:tblGrid>
              <a:tr h="339722">
                <a:tc gridSpan="3">
                  <a:txBody>
                    <a:bodyPr/>
                    <a:lstStyle/>
                    <a:p>
                      <a:r>
                        <a:rPr lang="en-GB" dirty="0"/>
                        <a:t>Procurement Vocational Program (PVP) Outline </a:t>
                      </a:r>
                    </a:p>
                  </a:txBody>
                  <a:tcPr>
                    <a:solidFill>
                      <a:schemeClr val="accent1">
                        <a:lumMod val="40000"/>
                        <a:lumOff val="60000"/>
                      </a:schemeClr>
                    </a:solidFill>
                  </a:tcPr>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2205617817"/>
                  </a:ext>
                </a:extLst>
              </a:tr>
              <a:tr h="490250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41E41"/>
                          </a:solidFill>
                          <a:effectLst/>
                          <a:uLnTx/>
                          <a:uFillTx/>
                          <a:latin typeface="+mn-lt"/>
                          <a:ea typeface="+mn-ea"/>
                          <a:cs typeface="+mn-cs"/>
                        </a:rPr>
                        <a:t>1. Procurement Framework &amp; Procurement Planning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41E41"/>
                          </a:solidFill>
                          <a:effectLst/>
                          <a:uLnTx/>
                          <a:uFillTx/>
                          <a:latin typeface="+mn-lt"/>
                          <a:ea typeface="+mn-ea"/>
                          <a:cs typeface="+mn-cs"/>
                        </a:rPr>
                        <a:t>This module covers the legislative and policy framework for procurement in the WA public sector and establishes the elements central to procurement planning for WA public sector officers The procurement planning component includes interpretation of procurement requirements, identifying and managing risk, planning procurement activities, specifying the requirement, and developing a procurement plan.</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41E41"/>
                          </a:solidFill>
                          <a:effectLst/>
                          <a:uLnTx/>
                          <a:uFillTx/>
                          <a:latin typeface="+mn-lt"/>
                          <a:ea typeface="+mn-ea"/>
                          <a:cs typeface="+mn-cs"/>
                        </a:rPr>
                        <a:t>Mode of study: 2-day workshop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41E41"/>
                          </a:solidFill>
                          <a:effectLst/>
                          <a:uLnTx/>
                          <a:uFillTx/>
                          <a:latin typeface="+mn-lt"/>
                          <a:ea typeface="+mn-ea"/>
                          <a:cs typeface="+mn-cs"/>
                        </a:rPr>
                        <a:t>Optional assessment:</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41E41"/>
                          </a:solidFill>
                          <a:effectLst/>
                          <a:uLnTx/>
                          <a:uFillTx/>
                          <a:latin typeface="+mn-lt"/>
                          <a:ea typeface="+mn-ea"/>
                          <a:cs typeface="+mn-cs"/>
                        </a:rPr>
                        <a:t>PSPPROC505A Manage Procurement Risk (All elements)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41E41"/>
                          </a:solidFill>
                          <a:effectLst/>
                          <a:uLnTx/>
                          <a:uFillTx/>
                          <a:latin typeface="+mn-lt"/>
                          <a:ea typeface="+mn-ea"/>
                          <a:cs typeface="+mn-cs"/>
                        </a:rPr>
                        <a:t>PSPPROC507A Plan for procurement outcomes </a:t>
                      </a:r>
                      <a:endParaRPr kumimoji="0" lang="en-GB" sz="1200" b="0" i="0" u="none" strike="noStrike" kern="1200" cap="none" spc="0" normalizeH="0" baseline="0" noProof="0" dirty="0">
                        <a:ln>
                          <a:noFill/>
                        </a:ln>
                        <a:solidFill>
                          <a:srgbClr val="041E41"/>
                        </a:solidFill>
                        <a:effectLst/>
                        <a:uLnTx/>
                        <a:uFillTx/>
                        <a:latin typeface="+mn-lt"/>
                        <a:ea typeface="+mn-ea"/>
                        <a:cs typeface="+mn-cs"/>
                      </a:endParaRPr>
                    </a:p>
                  </a:txBody>
                  <a:tcPr>
                    <a:solidFill>
                      <a:srgbClr val="E1FFFF"/>
                    </a:solidFill>
                  </a:tcPr>
                </a:tc>
                <a:tc>
                  <a: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b="1" i="0" u="none" strike="noStrike" kern="1200" cap="none" spc="0" normalizeH="0" baseline="0" noProof="0" dirty="0">
                          <a:ln>
                            <a:noFill/>
                          </a:ln>
                          <a:solidFill>
                            <a:srgbClr val="041E41"/>
                          </a:solidFill>
                          <a:effectLst/>
                          <a:uLnTx/>
                          <a:uFillTx/>
                          <a:latin typeface="+mn-lt"/>
                          <a:ea typeface="+mn-ea"/>
                          <a:cs typeface="+mn-cs"/>
                        </a:rPr>
                        <a:t>2. Tender Process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41E41"/>
                          </a:solidFill>
                          <a:effectLst/>
                          <a:uLnTx/>
                          <a:uFillTx/>
                          <a:latin typeface="+mn-lt"/>
                          <a:ea typeface="+mn-ea"/>
                          <a:cs typeface="+mn-cs"/>
                        </a:rPr>
                        <a:t>This module covers the process of approaching the market with tender requests and offers. It includes the principles of probity in procurement practice, market approaches for offers, the receipt, selection and evaluation of offers and the management of the distribution and receipt of offers. The module concludes with the processes in the selection of preferred providers, formulation of contractual arrangements, and debrief of the market.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41E41"/>
                          </a:solidFill>
                          <a:effectLst/>
                          <a:uLnTx/>
                          <a:uFillTx/>
                          <a:latin typeface="+mn-lt"/>
                          <a:ea typeface="+mn-ea"/>
                          <a:cs typeface="+mn-cs"/>
                        </a:rPr>
                        <a:t>Mode of study: 2-day workshop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41E41"/>
                          </a:solidFill>
                          <a:effectLst/>
                          <a:uLnTx/>
                          <a:uFillTx/>
                          <a:latin typeface="+mn-lt"/>
                          <a:ea typeface="+mn-ea"/>
                          <a:cs typeface="+mn-cs"/>
                        </a:rPr>
                        <a:t>Optional assessment</a:t>
                      </a:r>
                      <a:endParaRPr kumimoji="0" lang="en-GB" sz="12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41E41"/>
                          </a:solidFill>
                          <a:effectLst/>
                          <a:uLnTx/>
                          <a:uFillTx/>
                          <a:latin typeface="+mn-lt"/>
                          <a:ea typeface="+mn-ea"/>
                          <a:cs typeface="+mn-cs"/>
                        </a:rPr>
                        <a:t>PSPPROC412A Develop and Distribute Requests for Offers PSPPROC508A Make procurement decisions </a:t>
                      </a:r>
                      <a:endParaRPr kumimoji="0" lang="en-GB" sz="1200" b="0" i="0" u="none" strike="noStrike" kern="1200" cap="none" spc="0" normalizeH="0" baseline="0" noProof="0" dirty="0">
                        <a:ln>
                          <a:noFill/>
                        </a:ln>
                        <a:solidFill>
                          <a:srgbClr val="041E41"/>
                        </a:solidFill>
                        <a:effectLst/>
                        <a:uLnTx/>
                        <a:uFillTx/>
                        <a:latin typeface="+mn-lt"/>
                        <a:ea typeface="+mn-ea"/>
                        <a:cs typeface="+mn-cs"/>
                      </a:endParaRPr>
                    </a:p>
                  </a:txBody>
                  <a:tcPr>
                    <a:solidFill>
                      <a:srgbClr val="E1FFFF"/>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041E41"/>
                          </a:solidFill>
                          <a:effectLst/>
                          <a:uLnTx/>
                          <a:uFillTx/>
                          <a:latin typeface="+mn-lt"/>
                          <a:ea typeface="+mn-ea"/>
                          <a:cs typeface="+mn-cs"/>
                        </a:rPr>
                        <a:t>3. Contract Negotiations </a:t>
                      </a:r>
                      <a:endParaRPr kumimoji="0" lang="en-GB" sz="16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AU" sz="14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41E41"/>
                          </a:solidFill>
                          <a:effectLst/>
                          <a:uLnTx/>
                          <a:uFillTx/>
                          <a:latin typeface="+mn-lt"/>
                          <a:ea typeface="+mn-ea"/>
                          <a:cs typeface="+mn-cs"/>
                        </a:rPr>
                        <a:t>This module covers the negotiation of strategic procurement agreements within established guidelines, policies and procedures. It includes planning and preparation for negotiation, undertaking and finalising the negotiation process for strategic procurement.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41E41"/>
                          </a:solidFill>
                          <a:effectLst/>
                          <a:uLnTx/>
                          <a:uFillTx/>
                          <a:latin typeface="+mn-lt"/>
                          <a:ea typeface="+mn-ea"/>
                          <a:cs typeface="+mn-cs"/>
                        </a:rPr>
                        <a:t>Mode of study: 3-day workshop</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041E41"/>
                        </a:solidFill>
                        <a:effectLst/>
                        <a:uLnTx/>
                        <a:uFillTx/>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41E41"/>
                          </a:solidFill>
                          <a:effectLst/>
                          <a:uLnTx/>
                          <a:uFillTx/>
                          <a:latin typeface="+mn-lt"/>
                          <a:ea typeface="+mn-ea"/>
                          <a:cs typeface="Arial" panose="020B0604020202020204" pitchFamily="34" charset="0"/>
                        </a:rPr>
                        <a:t>Optional assessment:</a:t>
                      </a:r>
                      <a:endParaRPr kumimoji="0" lang="en-GB" sz="1200" b="0" i="0" u="none" strike="noStrike" kern="1200" cap="none" spc="0" normalizeH="0" baseline="0" noProof="0" dirty="0">
                        <a:ln>
                          <a:noFill/>
                        </a:ln>
                        <a:solidFill>
                          <a:srgbClr val="041E41"/>
                        </a:solidFill>
                        <a:effectLst/>
                        <a:uLnTx/>
                        <a:uFillTx/>
                        <a:latin typeface="+mn-lt"/>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41E41"/>
                          </a:solidFill>
                          <a:effectLst/>
                          <a:uLnTx/>
                          <a:uFillTx/>
                          <a:latin typeface="+mn-lt"/>
                          <a:ea typeface="+mn-ea"/>
                          <a:cs typeface="Arial" panose="020B0604020202020204" pitchFamily="34" charset="0"/>
                        </a:rPr>
                        <a:t>PSPPROC606B Negotiate strategic procurement </a:t>
                      </a:r>
                      <a:r>
                        <a:rPr kumimoji="0" lang="en-US" sz="1200" b="0" i="0" u="none" strike="noStrike" kern="1200" cap="none" spc="0" normalizeH="0" baseline="0" noProof="0" dirty="0">
                          <a:ln>
                            <a:noFill/>
                          </a:ln>
                          <a:solidFill>
                            <a:srgbClr val="041E41"/>
                          </a:solidFill>
                          <a:effectLst/>
                          <a:uLnTx/>
                          <a:uFillTx/>
                          <a:latin typeface="+mn-lt"/>
                          <a:ea typeface="+mn-ea"/>
                          <a:cs typeface="Arial" panose="020B0604020202020204" pitchFamily="34" charset="0"/>
                        </a:rPr>
                        <a:t> </a:t>
                      </a:r>
                    </a:p>
                  </a:txBody>
                  <a:tcPr>
                    <a:solidFill>
                      <a:srgbClr val="E1FFFF"/>
                    </a:solidFill>
                  </a:tcPr>
                </a:tc>
                <a:extLst>
                  <a:ext uri="{0D108BD9-81ED-4DB2-BD59-A6C34878D82A}">
                    <a16:rowId xmlns:a16="http://schemas.microsoft.com/office/drawing/2014/main" val="1962050723"/>
                  </a:ext>
                </a:extLst>
              </a:tr>
            </a:tbl>
          </a:graphicData>
        </a:graphic>
      </p:graphicFrame>
    </p:spTree>
    <p:extLst>
      <p:ext uri="{BB962C8B-B14F-4D97-AF65-F5344CB8AC3E}">
        <p14:creationId xmlns:p14="http://schemas.microsoft.com/office/powerpoint/2010/main" val="2841097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C7B39-4AA5-4C94-8C50-2F9B14FA6031}"/>
              </a:ext>
            </a:extLst>
          </p:cNvPr>
          <p:cNvSpPr>
            <a:spLocks noGrp="1"/>
          </p:cNvSpPr>
          <p:nvPr>
            <p:ph type="title"/>
          </p:nvPr>
        </p:nvSpPr>
        <p:spPr>
          <a:xfrm>
            <a:off x="677334" y="609600"/>
            <a:ext cx="8596668" cy="588264"/>
          </a:xfrm>
        </p:spPr>
        <p:txBody>
          <a:bodyPr>
            <a:normAutofit/>
          </a:bodyPr>
          <a:lstStyle/>
          <a:p>
            <a:pPr algn="ctr"/>
            <a:r>
              <a:rPr lang="en-AU" sz="2800" dirty="0"/>
              <a:t>Strategic Procurement Workshops</a:t>
            </a:r>
            <a:endParaRPr lang="en-US" sz="2800" dirty="0"/>
          </a:p>
        </p:txBody>
      </p:sp>
      <p:graphicFrame>
        <p:nvGraphicFramePr>
          <p:cNvPr id="8" name="Table 7">
            <a:extLst>
              <a:ext uri="{FF2B5EF4-FFF2-40B4-BE49-F238E27FC236}">
                <a16:creationId xmlns:a16="http://schemas.microsoft.com/office/drawing/2014/main" id="{3E9AB7F1-9872-4A4B-9C5C-DD11D84373AF}"/>
              </a:ext>
            </a:extLst>
          </p:cNvPr>
          <p:cNvGraphicFramePr>
            <a:graphicFrameLocks noGrp="1"/>
          </p:cNvGraphicFramePr>
          <p:nvPr>
            <p:extLst>
              <p:ext uri="{D42A27DB-BD31-4B8C-83A1-F6EECF244321}">
                <p14:modId xmlns:p14="http://schemas.microsoft.com/office/powerpoint/2010/main" val="1196825248"/>
              </p:ext>
            </p:extLst>
          </p:nvPr>
        </p:nvGraphicFramePr>
        <p:xfrm>
          <a:off x="911668" y="1304883"/>
          <a:ext cx="8128000" cy="4902147"/>
        </p:xfrm>
        <a:graphic>
          <a:graphicData uri="http://schemas.openxmlformats.org/drawingml/2006/table">
            <a:tbl>
              <a:tblPr firstRow="1" bandRow="1">
                <a:tableStyleId>{21E4AEA4-8DFA-4A89-87EB-49C32662AFE0}</a:tableStyleId>
              </a:tblPr>
              <a:tblGrid>
                <a:gridCol w="4064000">
                  <a:extLst>
                    <a:ext uri="{9D8B030D-6E8A-4147-A177-3AD203B41FA5}">
                      <a16:colId xmlns:a16="http://schemas.microsoft.com/office/drawing/2014/main" val="676093246"/>
                    </a:ext>
                  </a:extLst>
                </a:gridCol>
                <a:gridCol w="4064000">
                  <a:extLst>
                    <a:ext uri="{9D8B030D-6E8A-4147-A177-3AD203B41FA5}">
                      <a16:colId xmlns:a16="http://schemas.microsoft.com/office/drawing/2014/main" val="3529968670"/>
                    </a:ext>
                  </a:extLst>
                </a:gridCol>
              </a:tblGrid>
              <a:tr h="358362">
                <a:tc gridSpan="2">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Procurement Vocational Program (PVP) Outline </a:t>
                      </a:r>
                      <a:endParaRPr lang="en-GB" b="1" dirty="0"/>
                    </a:p>
                  </a:txBody>
                  <a:tcPr/>
                </a:tc>
                <a:tc hMerge="1">
                  <a:txBody>
                    <a:bodyPr/>
                    <a:lstStyle/>
                    <a:p>
                      <a:endParaRPr lang="en-GB" dirty="0"/>
                    </a:p>
                  </a:txBody>
                  <a:tcPr/>
                </a:tc>
                <a:extLst>
                  <a:ext uri="{0D108BD9-81ED-4DB2-BD59-A6C34878D82A}">
                    <a16:rowId xmlns:a16="http://schemas.microsoft.com/office/drawing/2014/main" val="3911329738"/>
                  </a:ext>
                </a:extLst>
              </a:tr>
              <a:tr h="4536387">
                <a:tc>
                  <a:txBody>
                    <a:bodyPr/>
                    <a:lstStyle/>
                    <a:p>
                      <a:r>
                        <a:rPr lang="en-GB" sz="1600" b="1" u="none" strike="noStrike" kern="1200" baseline="0" dirty="0"/>
                        <a:t>4. Contract Management </a:t>
                      </a:r>
                    </a:p>
                    <a:p>
                      <a:endParaRPr lang="en-US" sz="1400" u="none" strike="noStrike" kern="1200" baseline="0" dirty="0"/>
                    </a:p>
                    <a:p>
                      <a:r>
                        <a:rPr lang="en-US" sz="1400" u="none" strike="noStrike" kern="1200" baseline="0" dirty="0"/>
                        <a:t>This module covers the establishment of arrangements for contract management, the implementation of strategies that ensure effective contract performance and finalisation processes for contracts. </a:t>
                      </a:r>
                    </a:p>
                    <a:p>
                      <a:endParaRPr lang="en-US" sz="2400" u="none" strike="noStrike" kern="1200" baseline="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400" u="none" strike="noStrike" kern="1200" baseline="0" dirty="0"/>
                        <a:t>Mode of study: A 2-day classroom training workshop </a:t>
                      </a:r>
                    </a:p>
                    <a:p>
                      <a:endParaRPr lang="en-US" sz="1400" u="none" strike="noStrike" kern="1200" baseline="0" dirty="0"/>
                    </a:p>
                    <a:p>
                      <a:r>
                        <a:rPr lang="en-US" sz="1400" u="none" strike="noStrike" kern="1200" baseline="0" dirty="0"/>
                        <a:t>Optional assessment</a:t>
                      </a:r>
                    </a:p>
                    <a:p>
                      <a:r>
                        <a:rPr lang="en-US" sz="1400" u="none" strike="noStrike" kern="1200" baseline="0" dirty="0"/>
                        <a:t>PSPPROC506A Plan to manage a contract PSPPROC503B Manage contract performance </a:t>
                      </a:r>
                    </a:p>
                    <a:p>
                      <a:r>
                        <a:rPr lang="en-US" sz="1400" u="none" strike="noStrike" kern="1200" baseline="0" dirty="0"/>
                        <a:t>PSPPROC504B Finalise contracts </a:t>
                      </a:r>
                    </a:p>
                    <a:p>
                      <a:endParaRPr lang="en-GB" dirty="0"/>
                    </a:p>
                  </a:txBody>
                  <a:tcPr>
                    <a:solidFill>
                      <a:srgbClr val="E1FFFF"/>
                    </a:solidFill>
                  </a:tcPr>
                </a:tc>
                <a:tc>
                  <a:txBody>
                    <a:bodyPr/>
                    <a:lstStyle/>
                    <a:p>
                      <a:r>
                        <a:rPr lang="en-US" sz="1600" b="1" i="0" u="none" strike="noStrike" kern="1200" baseline="0" dirty="0">
                          <a:solidFill>
                            <a:schemeClr val="dk1"/>
                          </a:solidFill>
                          <a:latin typeface="+mn-lt"/>
                          <a:ea typeface="+mn-ea"/>
                          <a:cs typeface="+mn-cs"/>
                        </a:rPr>
                        <a:t>5. Working with Government (Additional Non-Procurement Competencies) </a:t>
                      </a:r>
                    </a:p>
                    <a:p>
                      <a:endParaRPr lang="en-US" sz="1400" b="0" i="0" u="none" strike="noStrike" kern="1200" baseline="0" dirty="0">
                        <a:solidFill>
                          <a:schemeClr val="dk1"/>
                        </a:solidFill>
                        <a:latin typeface="+mn-lt"/>
                        <a:ea typeface="+mn-ea"/>
                        <a:cs typeface="+mn-cs"/>
                      </a:endParaRPr>
                    </a:p>
                    <a:p>
                      <a:r>
                        <a:rPr lang="en-US" sz="1400" b="0" i="0" u="none" strike="noStrike" kern="1200" baseline="0" dirty="0">
                          <a:solidFill>
                            <a:schemeClr val="dk1"/>
                          </a:solidFill>
                          <a:latin typeface="+mn-lt"/>
                          <a:ea typeface="+mn-ea"/>
                          <a:cs typeface="+mn-cs"/>
                        </a:rPr>
                        <a:t>This module is designed to enable students to undertake the non-procurement specific requirements for the AQF qualification. </a:t>
                      </a:r>
                    </a:p>
                    <a:p>
                      <a:endParaRPr lang="en-US" sz="1400" b="0" i="0" u="none" strike="noStrike" kern="1200" baseline="0" dirty="0">
                        <a:solidFill>
                          <a:schemeClr val="dk1"/>
                        </a:solidFill>
                        <a:latin typeface="+mn-lt"/>
                        <a:ea typeface="+mn-ea"/>
                        <a:cs typeface="+mn-cs"/>
                      </a:endParaRPr>
                    </a:p>
                    <a:p>
                      <a:r>
                        <a:rPr lang="en-US" sz="1400" b="0" i="0" u="none" strike="noStrike" kern="1200" baseline="0" dirty="0">
                          <a:solidFill>
                            <a:schemeClr val="dk1"/>
                          </a:solidFill>
                          <a:latin typeface="+mn-lt"/>
                          <a:ea typeface="+mn-ea"/>
                          <a:cs typeface="+mn-cs"/>
                        </a:rPr>
                        <a:t>Mode of study: </a:t>
                      </a:r>
                    </a:p>
                    <a:p>
                      <a:r>
                        <a:rPr lang="en-US" sz="1400" b="0" i="0" u="none" strike="noStrike" kern="1200" baseline="0" dirty="0">
                          <a:solidFill>
                            <a:schemeClr val="dk1"/>
                          </a:solidFill>
                          <a:latin typeface="+mn-lt"/>
                          <a:ea typeface="+mn-ea"/>
                          <a:cs typeface="+mn-cs"/>
                        </a:rPr>
                        <a:t>A distance learning unit. </a:t>
                      </a:r>
                    </a:p>
                    <a:p>
                      <a:endParaRPr lang="en-US" sz="1400" b="0" i="0" u="none" strike="noStrike" kern="1200" baseline="0" dirty="0">
                        <a:solidFill>
                          <a:schemeClr val="dk1"/>
                        </a:solidFill>
                        <a:latin typeface="+mn-lt"/>
                        <a:ea typeface="+mn-ea"/>
                        <a:cs typeface="+mn-cs"/>
                      </a:endParaRPr>
                    </a:p>
                    <a:p>
                      <a:r>
                        <a:rPr lang="en-US" sz="1400" b="0" i="0" u="none" strike="noStrike" kern="1200" baseline="0" dirty="0">
                          <a:solidFill>
                            <a:schemeClr val="dk1"/>
                          </a:solidFill>
                          <a:latin typeface="+mn-lt"/>
                          <a:ea typeface="+mn-ea"/>
                          <a:cs typeface="+mn-cs"/>
                        </a:rPr>
                        <a:t>Assessment: Distance learning and assessment (Recognised prior learning and direct credit transfer are available).</a:t>
                      </a:r>
                    </a:p>
                    <a:p>
                      <a:r>
                        <a:rPr lang="en-US" sz="1200" b="0" i="0" u="none" strike="noStrike" kern="1200" baseline="0" dirty="0">
                          <a:solidFill>
                            <a:schemeClr val="dk1"/>
                          </a:solidFill>
                          <a:latin typeface="+mn-lt"/>
                          <a:ea typeface="+mn-ea"/>
                          <a:cs typeface="+mn-cs"/>
                        </a:rPr>
                        <a:t>PSPETHC501B Promote the values and ethos of public service </a:t>
                      </a:r>
                    </a:p>
                    <a:p>
                      <a:r>
                        <a:rPr lang="en-US" sz="1200" b="0" i="0" u="none" strike="noStrike" kern="1200" baseline="0" dirty="0">
                          <a:solidFill>
                            <a:schemeClr val="dk1"/>
                          </a:solidFill>
                          <a:latin typeface="+mn-lt"/>
                          <a:ea typeface="+mn-ea"/>
                          <a:cs typeface="+mn-cs"/>
                        </a:rPr>
                        <a:t>PSPLEGN501B Promote compliance with legislation in the public sector </a:t>
                      </a:r>
                    </a:p>
                    <a:p>
                      <a:r>
                        <a:rPr lang="en-US" sz="1200" b="0" i="0" u="none" strike="noStrike" kern="1200" baseline="0" dirty="0">
                          <a:solidFill>
                            <a:schemeClr val="dk1"/>
                          </a:solidFill>
                          <a:latin typeface="+mn-lt"/>
                          <a:ea typeface="+mn-ea"/>
                          <a:cs typeface="+mn-cs"/>
                        </a:rPr>
                        <a:t>PSPGOV504B Undertake research and analysis BSBPMG510A Manage projects </a:t>
                      </a:r>
                    </a:p>
                    <a:p>
                      <a:r>
                        <a:rPr lang="en-US" sz="1200" b="0" i="0" u="none" strike="noStrike" kern="1200" baseline="0" dirty="0">
                          <a:solidFill>
                            <a:schemeClr val="dk1"/>
                          </a:solidFill>
                          <a:latin typeface="+mn-lt"/>
                          <a:ea typeface="+mn-ea"/>
                          <a:cs typeface="+mn-cs"/>
                        </a:rPr>
                        <a:t>PSPGOV512A Use complex workplace communication strategies</a:t>
                      </a:r>
                      <a:endParaRPr lang="en-GB" sz="1200" dirty="0"/>
                    </a:p>
                  </a:txBody>
                  <a:tcPr>
                    <a:solidFill>
                      <a:srgbClr val="E1FFFF"/>
                    </a:solidFill>
                  </a:tcPr>
                </a:tc>
                <a:extLst>
                  <a:ext uri="{0D108BD9-81ED-4DB2-BD59-A6C34878D82A}">
                    <a16:rowId xmlns:a16="http://schemas.microsoft.com/office/drawing/2014/main" val="2071466317"/>
                  </a:ext>
                </a:extLst>
              </a:tr>
            </a:tbl>
          </a:graphicData>
        </a:graphic>
      </p:graphicFrame>
    </p:spTree>
    <p:extLst>
      <p:ext uri="{BB962C8B-B14F-4D97-AF65-F5344CB8AC3E}">
        <p14:creationId xmlns:p14="http://schemas.microsoft.com/office/powerpoint/2010/main" val="2330330245"/>
      </p:ext>
    </p:extLst>
  </p:cSld>
  <p:clrMapOvr>
    <a:masterClrMapping/>
  </p:clrMapOvr>
</p:sld>
</file>

<file path=ppt/theme/theme1.xml><?xml version="1.0" encoding="utf-8"?>
<a:theme xmlns:a="http://schemas.openxmlformats.org/drawingml/2006/main" name="1_Facet">
  <a:themeElements>
    <a:clrScheme name="Corporate">
      <a:dk1>
        <a:srgbClr val="041E41"/>
      </a:dk1>
      <a:lt1>
        <a:srgbClr val="FFFFFF"/>
      </a:lt1>
      <a:dk2>
        <a:srgbClr val="06316A"/>
      </a:dk2>
      <a:lt2>
        <a:srgbClr val="0A4DA8"/>
      </a:lt2>
      <a:accent1>
        <a:srgbClr val="1F3864"/>
      </a:accent1>
      <a:accent2>
        <a:srgbClr val="8EAADB"/>
      </a:accent2>
      <a:accent3>
        <a:srgbClr val="B4C6E7"/>
      </a:accent3>
      <a:accent4>
        <a:srgbClr val="82BC00"/>
      </a:accent4>
      <a:accent5>
        <a:srgbClr val="BEFF2D"/>
      </a:accent5>
      <a:accent6>
        <a:srgbClr val="D7FF7D"/>
      </a:accent6>
      <a:hlink>
        <a:srgbClr val="E3FFA3"/>
      </a:hlink>
      <a:folHlink>
        <a:srgbClr val="48A1FA"/>
      </a:folHlink>
    </a:clrScheme>
    <a:fontScheme name="Corporate">
      <a:majorFont>
        <a:latin typeface="DaxMedium"/>
        <a:ea typeface=""/>
        <a:cs typeface=""/>
      </a:majorFont>
      <a:minorFont>
        <a:latin typeface="DaxLight"/>
        <a:ea typeface=""/>
        <a:cs typeface=""/>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478</TotalTime>
  <Words>486</Words>
  <Application>Microsoft Office PowerPoint</Application>
  <PresentationFormat>Widescreen</PresentationFormat>
  <Paragraphs>81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DaxLight</vt:lpstr>
      <vt:lpstr>DaxMedium</vt:lpstr>
      <vt:lpstr>DaxRegular</vt:lpstr>
      <vt:lpstr>Wingdings 3</vt:lpstr>
      <vt:lpstr>1_Facet</vt:lpstr>
      <vt:lpstr>29th Annual AHSPO Conference </vt:lpstr>
      <vt:lpstr>Introduction</vt:lpstr>
      <vt:lpstr>Who is UNE Partnerships</vt:lpstr>
      <vt:lpstr>Who is UNE Partnerships </vt:lpstr>
      <vt:lpstr>The Diploma of Procurement and Contracting </vt:lpstr>
      <vt:lpstr>Course Structure (The Modules)</vt:lpstr>
      <vt:lpstr>Short Course Options (online)</vt:lpstr>
      <vt:lpstr>Strategic Procurement Workshops</vt:lpstr>
      <vt:lpstr>Strategic Procurement Workshops</vt:lpstr>
      <vt:lpstr>Our Blended learning Model</vt:lpstr>
      <vt:lpstr> The Partnership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Corcoran</dc:creator>
  <cp:lastModifiedBy>Ben Ffrench</cp:lastModifiedBy>
  <cp:revision>28</cp:revision>
  <dcterms:created xsi:type="dcterms:W3CDTF">2017-07-28T03:59:35Z</dcterms:created>
  <dcterms:modified xsi:type="dcterms:W3CDTF">2017-08-14T08:14:33Z</dcterms:modified>
</cp:coreProperties>
</file>